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6" r:id="rId4"/>
    <p:sldId id="258" r:id="rId5"/>
    <p:sldId id="259" r:id="rId6"/>
    <p:sldId id="260" r:id="rId7"/>
    <p:sldId id="261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BA4E1-96D4-40A5-BBDA-F5CD5A1776A6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4D81F-23B7-4258-A20B-B8B48A6CA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D81F-23B7-4258-A20B-B8B48A6CA14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SIGMM Business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43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Klara Nahrstedt</a:t>
            </a:r>
          </a:p>
          <a:p>
            <a:r>
              <a:rPr lang="en-US" dirty="0" smtClean="0"/>
              <a:t>September, 26, 2007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600" dirty="0" smtClean="0"/>
              <a:t>ACM Multimedia, Augsburg, Germany, 2007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SIG-Board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of ACM</a:t>
            </a:r>
          </a:p>
          <a:p>
            <a:pPr lvl="1"/>
            <a:r>
              <a:rPr lang="en-US" dirty="0" smtClean="0"/>
              <a:t>New editor-in-chief Moshe Vardi</a:t>
            </a:r>
          </a:p>
          <a:p>
            <a:pPr lvl="1"/>
            <a:r>
              <a:rPr lang="en-US" dirty="0" smtClean="0"/>
              <a:t>Full reorganization of the magazine</a:t>
            </a:r>
          </a:p>
          <a:p>
            <a:pPr lvl="1"/>
            <a:r>
              <a:rPr lang="en-US" dirty="0" smtClean="0"/>
              <a:t>News, articles from SIG conferences, breaking  news, why are article topics important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CACM will accept SIG conferences output !!!!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SIGMM </a:t>
            </a:r>
            <a:r>
              <a:rPr lang="en-US" dirty="0" smtClean="0"/>
              <a:t>Status in </a:t>
            </a:r>
            <a:r>
              <a:rPr lang="en-US" dirty="0" smtClean="0"/>
              <a:t>2006/2007</a:t>
            </a:r>
          </a:p>
          <a:p>
            <a:r>
              <a:rPr lang="en-US" dirty="0" smtClean="0"/>
              <a:t>SIGMM New Activities for 2007/2008</a:t>
            </a:r>
          </a:p>
          <a:p>
            <a:r>
              <a:rPr lang="en-US" dirty="0" smtClean="0"/>
              <a:t>SIGMM Website (Wolfgang </a:t>
            </a:r>
            <a:r>
              <a:rPr lang="en-US" dirty="0" smtClean="0"/>
              <a:t>Effelsberg, Balakrishnan Prabhakaran)</a:t>
            </a:r>
            <a:endParaRPr lang="en-US" dirty="0" smtClean="0"/>
          </a:p>
          <a:p>
            <a:r>
              <a:rPr lang="en-US" dirty="0" smtClean="0"/>
              <a:t>Euro-chapter of Multimedia (Susanne Boll)</a:t>
            </a:r>
          </a:p>
          <a:p>
            <a:r>
              <a:rPr lang="en-US" dirty="0" smtClean="0"/>
              <a:t>Short Advertisement of ACM Multimedia 2008 (Abed El Saddik)</a:t>
            </a:r>
          </a:p>
          <a:p>
            <a:r>
              <a:rPr lang="en-US" dirty="0" smtClean="0"/>
              <a:t>Bids for ACM Multimedia 2009 (Yong Rui, </a:t>
            </a:r>
            <a:r>
              <a:rPr lang="en-US" dirty="0" smtClean="0"/>
              <a:t>Mohan S. Kankanhalli)</a:t>
            </a:r>
            <a:endParaRPr lang="en-US" dirty="0" smtClean="0"/>
          </a:p>
          <a:p>
            <a:r>
              <a:rPr lang="en-US" dirty="0" smtClean="0"/>
              <a:t>Status of  Multimedia Journals</a:t>
            </a:r>
          </a:p>
          <a:p>
            <a:pPr lvl="1"/>
            <a:r>
              <a:rPr lang="en-US" dirty="0" smtClean="0"/>
              <a:t>ACM TOMCCAP – Transactions on Multimedia Computing, Communications and Applications (Nicolas Georganas)</a:t>
            </a:r>
          </a:p>
          <a:p>
            <a:pPr lvl="1"/>
            <a:r>
              <a:rPr lang="en-US" dirty="0" smtClean="0"/>
              <a:t>Springer MMSJ – Multimedia Systems Journal (Thomas Plagemann) </a:t>
            </a:r>
            <a:endParaRPr lang="en-US" dirty="0" smtClean="0"/>
          </a:p>
          <a:p>
            <a:r>
              <a:rPr lang="en-US" dirty="0" smtClean="0"/>
              <a:t>Discussion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SIGMM Officers for 2007-2009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ACM </a:t>
            </a:r>
            <a:r>
              <a:rPr lang="en-US" dirty="0" smtClean="0"/>
              <a:t>SIGMM Chair – Klara Nahrstedt</a:t>
            </a:r>
          </a:p>
          <a:p>
            <a:r>
              <a:rPr lang="en-US" dirty="0" smtClean="0"/>
              <a:t>ACM SIGMM Vice-Chair – Wolfgang Effelsberg</a:t>
            </a:r>
          </a:p>
          <a:p>
            <a:r>
              <a:rPr lang="en-US" dirty="0" smtClean="0"/>
              <a:t>ACM SIGMM Conference Chair – Nevenka Dimitrova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SIGMM Status </a:t>
            </a:r>
            <a:br>
              <a:rPr lang="en-US" dirty="0" smtClean="0"/>
            </a:br>
            <a:r>
              <a:rPr lang="en-US" dirty="0" smtClean="0"/>
              <a:t>(SIGMM in 2006/2007)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SIGMM In-Sponsorship</a:t>
            </a:r>
          </a:p>
          <a:p>
            <a:pPr lvl="1"/>
            <a:r>
              <a:rPr lang="en-US" dirty="0" smtClean="0"/>
              <a:t>ACM Multimedia 2006 </a:t>
            </a:r>
          </a:p>
          <a:p>
            <a:pPr lvl="2"/>
            <a:r>
              <a:rPr lang="en-US" dirty="0" smtClean="0"/>
              <a:t>Santa Barbara, CA, USA</a:t>
            </a:r>
          </a:p>
          <a:p>
            <a:pPr lvl="1"/>
            <a:r>
              <a:rPr lang="en-US" dirty="0" smtClean="0"/>
              <a:t>SIGMM NOSSDAV (network and operating system support of digital audio and video) </a:t>
            </a:r>
            <a:r>
              <a:rPr lang="en-US" dirty="0" smtClean="0"/>
              <a:t>2007</a:t>
            </a:r>
            <a:endParaRPr lang="en-US" dirty="0" smtClean="0"/>
          </a:p>
          <a:p>
            <a:pPr lvl="2"/>
            <a:r>
              <a:rPr lang="en-US" dirty="0" smtClean="0"/>
              <a:t>Urbana, IL, USA</a:t>
            </a:r>
          </a:p>
          <a:p>
            <a:pPr lvl="1"/>
            <a:r>
              <a:rPr lang="en-US" dirty="0" smtClean="0"/>
              <a:t>ACM Multimedia 2007</a:t>
            </a:r>
          </a:p>
          <a:p>
            <a:pPr lvl="2"/>
            <a:r>
              <a:rPr lang="en-US" dirty="0" smtClean="0"/>
              <a:t>Augsburg, Germany</a:t>
            </a:r>
          </a:p>
          <a:p>
            <a:r>
              <a:rPr lang="en-US" dirty="0" smtClean="0"/>
              <a:t>SIGMM – In-Cooperation </a:t>
            </a:r>
          </a:p>
          <a:p>
            <a:pPr lvl="1"/>
            <a:r>
              <a:rPr lang="en-US" dirty="0" smtClean="0"/>
              <a:t>Workshop: </a:t>
            </a:r>
            <a:r>
              <a:rPr lang="en-US" dirty="0" err="1" smtClean="0"/>
              <a:t>MM&amp;Sec</a:t>
            </a:r>
            <a:r>
              <a:rPr lang="en-US" dirty="0" smtClean="0"/>
              <a:t> '06 : </a:t>
            </a:r>
            <a:r>
              <a:rPr lang="en-US" dirty="0" smtClean="0"/>
              <a:t>Multimedia and Security Workshop</a:t>
            </a:r>
            <a:r>
              <a:rPr lang="en-US" dirty="0" smtClean="0"/>
              <a:t>, </a:t>
            </a:r>
            <a:r>
              <a:rPr lang="en-US" dirty="0" smtClean="0"/>
              <a:t>Geneva Switzerland; </a:t>
            </a:r>
            <a:r>
              <a:rPr lang="en-US" dirty="0" smtClean="0"/>
              <a:t>Sep-26 – Sep 27, 2006</a:t>
            </a:r>
            <a:endParaRPr lang="en-US" dirty="0" smtClean="0"/>
          </a:p>
          <a:p>
            <a:pPr lvl="1"/>
            <a:r>
              <a:rPr lang="en-US" dirty="0" smtClean="0"/>
              <a:t>Conference: MMCN </a:t>
            </a:r>
            <a:r>
              <a:rPr lang="en-US" dirty="0" smtClean="0"/>
              <a:t>2006:  Multimedia Computing and Networking, San Jose, California, Jan 28 – Feb 1, </a:t>
            </a:r>
            <a:r>
              <a:rPr lang="en-US" dirty="0" smtClean="0"/>
              <a:t>2007</a:t>
            </a:r>
            <a:endParaRPr lang="en-US" dirty="0" smtClean="0"/>
          </a:p>
          <a:p>
            <a:pPr lvl="1"/>
            <a:r>
              <a:rPr lang="en-US" dirty="0" smtClean="0"/>
              <a:t>Conference: C&amp;C'07: Creativity and Cognition 2007,</a:t>
            </a:r>
            <a:br>
              <a:rPr lang="en-US" dirty="0" smtClean="0"/>
            </a:br>
            <a:r>
              <a:rPr lang="en-US" dirty="0" smtClean="0"/>
              <a:t>Washington DC USA; </a:t>
            </a:r>
            <a:r>
              <a:rPr lang="en-US" dirty="0" smtClean="0"/>
              <a:t> </a:t>
            </a:r>
            <a:r>
              <a:rPr lang="en-US" dirty="0" smtClean="0"/>
              <a:t>Jun 13 – Jun 15, 2007.</a:t>
            </a:r>
            <a:endParaRPr lang="en-US" dirty="0" smtClean="0"/>
          </a:p>
          <a:p>
            <a:pPr lvl="1"/>
            <a:r>
              <a:rPr lang="en-US" dirty="0" smtClean="0"/>
              <a:t>Conference: CIVR '07: International Conference on Image and Video Retrieval 2007; Amsterdam Netherlands; </a:t>
            </a:r>
            <a:r>
              <a:rPr lang="en-US" dirty="0" smtClean="0"/>
              <a:t> </a:t>
            </a:r>
            <a:r>
              <a:rPr lang="en-US" dirty="0" smtClean="0"/>
              <a:t>J</a:t>
            </a:r>
            <a:r>
              <a:rPr lang="en-US" dirty="0" smtClean="0"/>
              <a:t>ul 9 – Jul 11, 2007</a:t>
            </a:r>
          </a:p>
          <a:p>
            <a:pPr lvl="1"/>
            <a:r>
              <a:rPr lang="en-US" dirty="0" smtClean="0"/>
              <a:t>Others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SIGMM New Activities</a:t>
            </a:r>
            <a:br>
              <a:rPr lang="en-US" dirty="0" smtClean="0"/>
            </a:br>
            <a:r>
              <a:rPr lang="en-US" dirty="0" smtClean="0"/>
              <a:t>(SIGMM E-News)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Start </a:t>
            </a:r>
            <a:r>
              <a:rPr lang="en-US" dirty="0" smtClean="0">
                <a:solidFill>
                  <a:srgbClr val="FF0000"/>
                </a:solidFill>
              </a:rPr>
              <a:t>ACM SIGMM E-News – Email service</a:t>
            </a:r>
          </a:p>
          <a:p>
            <a:pPr lvl="1"/>
            <a:r>
              <a:rPr lang="en-US" dirty="0" smtClean="0"/>
              <a:t>Sent every two months  to SIGMM mailing list </a:t>
            </a:r>
          </a:p>
          <a:p>
            <a:pPr lvl="1"/>
            <a:r>
              <a:rPr lang="en-US" dirty="0" smtClean="0"/>
              <a:t>Would include  various achievements of SIGMM community, news about interesting research results, opinions, interesting PhD theses, educational tools, research traces </a:t>
            </a:r>
          </a:p>
          <a:p>
            <a:pPr lvl="1"/>
            <a:r>
              <a:rPr lang="en-US" dirty="0" smtClean="0"/>
              <a:t>Posted also on the SIGMM website</a:t>
            </a:r>
            <a:endParaRPr lang="en-US" dirty="0" smtClean="0"/>
          </a:p>
          <a:p>
            <a:pPr lvl="1"/>
            <a:r>
              <a:rPr lang="en-US" dirty="0" smtClean="0"/>
              <a:t>Looking for volunteer to be the </a:t>
            </a:r>
            <a:r>
              <a:rPr lang="en-US" dirty="0" smtClean="0">
                <a:solidFill>
                  <a:srgbClr val="FF0000"/>
                </a:solidFill>
              </a:rPr>
              <a:t>editor-in-chief</a:t>
            </a:r>
            <a:r>
              <a:rPr lang="en-US" dirty="0" smtClean="0"/>
              <a:t> for this newsletter</a:t>
            </a:r>
          </a:p>
          <a:p>
            <a:pPr lvl="1"/>
            <a:r>
              <a:rPr lang="en-US" dirty="0" smtClean="0"/>
              <a:t>Looking for volunteers to be on the </a:t>
            </a:r>
            <a:r>
              <a:rPr lang="en-US" dirty="0" smtClean="0">
                <a:solidFill>
                  <a:srgbClr val="FF0000"/>
                </a:solidFill>
              </a:rPr>
              <a:t>editorial board </a:t>
            </a:r>
            <a:r>
              <a:rPr lang="en-US" dirty="0" smtClean="0"/>
              <a:t>of the SIGMM E-News (4-5 members)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SIGMM New Activities</a:t>
            </a:r>
            <a:br>
              <a:rPr lang="en-US" dirty="0" smtClean="0"/>
            </a:br>
            <a:r>
              <a:rPr lang="en-US" dirty="0" smtClean="0"/>
              <a:t>(SIGMM Award(s))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Start </a:t>
            </a:r>
            <a:r>
              <a:rPr lang="en-US" dirty="0" smtClean="0">
                <a:solidFill>
                  <a:srgbClr val="FF0000"/>
                </a:solidFill>
              </a:rPr>
              <a:t>SIGMM award(s)</a:t>
            </a:r>
          </a:p>
          <a:p>
            <a:pPr lvl="1"/>
            <a:r>
              <a:rPr lang="en-US" dirty="0" smtClean="0"/>
              <a:t>For 2008, we plan to go with the first </a:t>
            </a:r>
            <a:r>
              <a:rPr lang="en-US" dirty="0" smtClean="0">
                <a:solidFill>
                  <a:srgbClr val="FF0000"/>
                </a:solidFill>
              </a:rPr>
              <a:t>SIGMM Technical Achievement award</a:t>
            </a:r>
          </a:p>
          <a:p>
            <a:pPr lvl="1"/>
            <a:r>
              <a:rPr lang="en-US" dirty="0" smtClean="0"/>
              <a:t>SIGMM awards committee will be formed of 6 members</a:t>
            </a:r>
          </a:p>
          <a:p>
            <a:pPr lvl="2"/>
            <a:r>
              <a:rPr lang="en-US" dirty="0" smtClean="0"/>
              <a:t>2 from Asia, 2 </a:t>
            </a:r>
            <a:r>
              <a:rPr lang="en-US" dirty="0" smtClean="0"/>
              <a:t>f</a:t>
            </a:r>
            <a:r>
              <a:rPr lang="en-US" dirty="0" smtClean="0"/>
              <a:t>rom North America, 2 from Europe</a:t>
            </a:r>
          </a:p>
          <a:p>
            <a:pPr lvl="2"/>
            <a:r>
              <a:rPr lang="en-US" dirty="0" smtClean="0"/>
              <a:t>Appointment for 2 years </a:t>
            </a:r>
          </a:p>
          <a:p>
            <a:pPr lvl="1"/>
            <a:r>
              <a:rPr lang="en-US" dirty="0" smtClean="0"/>
              <a:t>Looking for further suggestions of future SIGMM awards that would then start in 2009</a:t>
            </a:r>
          </a:p>
          <a:p>
            <a:pPr lvl="2"/>
            <a:r>
              <a:rPr lang="en-US" dirty="0" smtClean="0"/>
              <a:t>SIGMM award for best PhD thesis in multimedia area?</a:t>
            </a:r>
          </a:p>
          <a:p>
            <a:pPr lvl="2"/>
            <a:r>
              <a:rPr lang="en-US" dirty="0" smtClean="0"/>
              <a:t>SIGMM award for best educational tools, </a:t>
            </a:r>
            <a:r>
              <a:rPr lang="en-US" dirty="0" smtClean="0"/>
              <a:t>most </a:t>
            </a:r>
            <a:r>
              <a:rPr lang="en-US" dirty="0" smtClean="0"/>
              <a:t>impact in multimedia education?</a:t>
            </a:r>
          </a:p>
          <a:p>
            <a:pPr lvl="2"/>
            <a:r>
              <a:rPr lang="en-US" dirty="0" smtClean="0"/>
              <a:t>…..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ACM-W</a:t>
            </a:r>
            <a:r>
              <a:rPr lang="en-US" dirty="0" smtClean="0"/>
              <a:t> - Looking for nomination(s) of 1-2 women in SIGMM for ACM-W Athena Distinguished Speakers 	</a:t>
            </a:r>
          </a:p>
          <a:p>
            <a:pPr lvl="1"/>
            <a:r>
              <a:rPr lang="en-US" dirty="0" smtClean="0"/>
              <a:t>Send nominations to SIGMM chair (Klara Nahrstedt)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Future Activities</a:t>
            </a:r>
          </a:p>
          <a:p>
            <a:pPr lvl="1"/>
            <a:r>
              <a:rPr lang="en-US" dirty="0" smtClean="0"/>
              <a:t>N</a:t>
            </a:r>
            <a:r>
              <a:rPr lang="en-US" dirty="0" smtClean="0"/>
              <a:t>eed to consider nominating SIGMM members for prestigious ACM awards (ultimate goal ACM Turing award for SIGMM members)</a:t>
            </a:r>
          </a:p>
          <a:p>
            <a:pPr lvl="1"/>
            <a:r>
              <a:rPr lang="en-US" dirty="0" smtClean="0"/>
              <a:t>Need for much more international participation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SIGMM New Activities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Preservation of Content)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ACM SIG Board is starting a large initiative on </a:t>
            </a:r>
            <a:r>
              <a:rPr lang="en-US" dirty="0" smtClean="0">
                <a:solidFill>
                  <a:srgbClr val="FF0000"/>
                </a:solidFill>
              </a:rPr>
              <a:t>preservation of conferences material </a:t>
            </a:r>
          </a:p>
          <a:p>
            <a:pPr lvl="1"/>
            <a:r>
              <a:rPr lang="en-US" dirty="0" smtClean="0"/>
              <a:t>SIG Board strong encouragement to </a:t>
            </a:r>
            <a:r>
              <a:rPr lang="en-US" dirty="0" smtClean="0">
                <a:solidFill>
                  <a:srgbClr val="FF0000"/>
                </a:solidFill>
              </a:rPr>
              <a:t>video-tape at least keynote and best paper sessions</a:t>
            </a:r>
          </a:p>
          <a:p>
            <a:pPr lvl="2"/>
            <a:r>
              <a:rPr lang="en-US" dirty="0" smtClean="0"/>
              <a:t>At MM’07 – voluntary effort by the general chair Rainer Lienhart</a:t>
            </a:r>
          </a:p>
          <a:p>
            <a:pPr lvl="2"/>
            <a:r>
              <a:rPr lang="en-US" dirty="0" smtClean="0"/>
              <a:t>At MM’08 – appointing </a:t>
            </a:r>
            <a:r>
              <a:rPr lang="en-US" b="1" dirty="0" smtClean="0">
                <a:solidFill>
                  <a:srgbClr val="FF0000"/>
                </a:solidFill>
              </a:rPr>
              <a:t>“preservation” chair </a:t>
            </a:r>
            <a:r>
              <a:rPr lang="en-US" dirty="0" smtClean="0"/>
              <a:t>in the organizational committee</a:t>
            </a:r>
          </a:p>
          <a:p>
            <a:pPr lvl="3"/>
            <a:r>
              <a:rPr lang="en-US" dirty="0" smtClean="0"/>
              <a:t>Responsibilities: coordinate taping process, prepare the final recordings in the required ACM format; send DVD material to ACM </a:t>
            </a:r>
          </a:p>
          <a:p>
            <a:pPr lvl="3"/>
            <a:r>
              <a:rPr lang="en-US" dirty="0" smtClean="0"/>
              <a:t>All video material will be put into the digital library (searchable, available to everybody in ACM community)</a:t>
            </a:r>
          </a:p>
          <a:p>
            <a:pPr lvl="1"/>
            <a:r>
              <a:rPr lang="en-US" dirty="0" smtClean="0"/>
              <a:t>Strong effort to </a:t>
            </a:r>
            <a:r>
              <a:rPr lang="en-US" dirty="0" smtClean="0">
                <a:solidFill>
                  <a:srgbClr val="FF0000"/>
                </a:solidFill>
              </a:rPr>
              <a:t>preserve websites from past conferences</a:t>
            </a:r>
          </a:p>
          <a:p>
            <a:pPr lvl="2"/>
            <a:r>
              <a:rPr lang="en-US" dirty="0" smtClean="0"/>
              <a:t>Websites from past ACM Multimedia conferences will moved to ACM central server (coordination will happen through </a:t>
            </a:r>
            <a:r>
              <a:rPr lang="en-US" dirty="0" err="1" smtClean="0"/>
              <a:t>Prabha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SIGMM chair will contact all past ACM Multimedia chairs with instructions to preserve the websites</a:t>
            </a:r>
          </a:p>
          <a:p>
            <a:pPr lvl="2"/>
            <a:r>
              <a:rPr lang="en-US" dirty="0" smtClean="0"/>
              <a:t>At MM’08 </a:t>
            </a:r>
          </a:p>
          <a:p>
            <a:pPr lvl="3"/>
            <a:r>
              <a:rPr lang="en-US" dirty="0" smtClean="0"/>
              <a:t>Responsibility of preservation chair: after the conference to move all web material to ACM central server. Instructions will be provided.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SIGMM New Activities</a:t>
            </a:r>
            <a:br>
              <a:rPr lang="en-US" dirty="0" smtClean="0"/>
            </a:br>
            <a:r>
              <a:rPr lang="en-US" dirty="0" smtClean="0"/>
              <a:t>(SIGMM Website)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SIGMM Website </a:t>
            </a:r>
          </a:p>
          <a:p>
            <a:pPr lvl="1"/>
            <a:r>
              <a:rPr lang="en-US" dirty="0" smtClean="0"/>
              <a:t>Efforts led by Wolfgang Effelsberg and  Balakrishnan Prabhakaran</a:t>
            </a:r>
          </a:p>
          <a:p>
            <a:pPr lvl="1"/>
            <a:r>
              <a:rPr lang="en-US" dirty="0" smtClean="0"/>
              <a:t>Establishment of a </a:t>
            </a:r>
            <a:r>
              <a:rPr lang="en-US" dirty="0" smtClean="0">
                <a:solidFill>
                  <a:srgbClr val="FF0000"/>
                </a:solidFill>
              </a:rPr>
              <a:t>permanent staff member </a:t>
            </a:r>
            <a:r>
              <a:rPr lang="en-US" dirty="0" smtClean="0"/>
              <a:t>paid by SIGMM to </a:t>
            </a:r>
          </a:p>
          <a:p>
            <a:pPr lvl="2"/>
            <a:r>
              <a:rPr lang="en-US" dirty="0" smtClean="0"/>
              <a:t>I</a:t>
            </a:r>
            <a:r>
              <a:rPr lang="en-US" dirty="0" smtClean="0"/>
              <a:t>ntroduce new features into SIGMM website</a:t>
            </a:r>
          </a:p>
          <a:p>
            <a:pPr lvl="2"/>
            <a:r>
              <a:rPr lang="en-US" dirty="0" smtClean="0"/>
              <a:t>M</a:t>
            </a:r>
            <a:r>
              <a:rPr lang="en-US" dirty="0" smtClean="0"/>
              <a:t>aintain the SIGMM website</a:t>
            </a:r>
          </a:p>
          <a:p>
            <a:pPr lvl="2"/>
            <a:r>
              <a:rPr lang="en-US" dirty="0" smtClean="0"/>
              <a:t>Assist in archiving SIGMM E-News</a:t>
            </a:r>
          </a:p>
          <a:p>
            <a:pPr lvl="2"/>
            <a:r>
              <a:rPr lang="en-US" dirty="0" smtClean="0"/>
              <a:t>Respond to SIGMM community with storing, publishing material on SIGMM website</a:t>
            </a:r>
          </a:p>
          <a:p>
            <a:pPr lvl="1"/>
            <a:r>
              <a:rPr lang="en-US" dirty="0" smtClean="0"/>
              <a:t>More information presented by Wolfgang and </a:t>
            </a:r>
            <a:r>
              <a:rPr lang="en-US" dirty="0" err="1" smtClean="0"/>
              <a:t>Prabha</a:t>
            </a:r>
            <a:r>
              <a:rPr lang="en-US" dirty="0" smtClean="0"/>
              <a:t> in the next presentation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SIGMM (New Activities)</a:t>
            </a:r>
            <a:br>
              <a:rPr lang="en-US" dirty="0" smtClean="0"/>
            </a:br>
            <a:r>
              <a:rPr lang="en-US" dirty="0" smtClean="0"/>
              <a:t>(Miscellaneous)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SIGMM membership </a:t>
            </a:r>
          </a:p>
          <a:p>
            <a:pPr lvl="1"/>
            <a:r>
              <a:rPr lang="en-US" dirty="0" smtClean="0"/>
              <a:t>Fee $40 (flat fee for many years) – strong encouragement to become member of SIGMM</a:t>
            </a:r>
          </a:p>
          <a:p>
            <a:pPr lvl="2"/>
            <a:r>
              <a:rPr lang="en-US" dirty="0" smtClean="0"/>
              <a:t>New services – SIGMM Website, E-News, SIGMM  awards, SIGMM preservation efforts,…</a:t>
            </a:r>
            <a:endParaRPr lang="en-US" dirty="0" smtClean="0"/>
          </a:p>
          <a:p>
            <a:pPr lvl="1"/>
            <a:r>
              <a:rPr lang="en-US" dirty="0" smtClean="0"/>
              <a:t>SIG Board Directives: </a:t>
            </a:r>
          </a:p>
          <a:p>
            <a:pPr lvl="2"/>
            <a:r>
              <a:rPr lang="en-US" dirty="0" smtClean="0"/>
              <a:t>ACM Multimedia  - Premier conference of SIGMM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Each general chair and program chair of future ACM Multimedia conferences </a:t>
            </a:r>
            <a:r>
              <a:rPr lang="en-US" dirty="0" smtClean="0"/>
              <a:t>must be SIGMM member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Child-care at future ACM Multimedia Conferences</a:t>
            </a:r>
          </a:p>
          <a:p>
            <a:pPr lvl="1"/>
            <a:r>
              <a:rPr lang="en-US" dirty="0" smtClean="0"/>
              <a:t>SIG-Board discussion on </a:t>
            </a:r>
            <a:r>
              <a:rPr lang="en-US" dirty="0" smtClean="0">
                <a:solidFill>
                  <a:srgbClr val="FF0000"/>
                </a:solidFill>
              </a:rPr>
              <a:t>child care support </a:t>
            </a:r>
            <a:r>
              <a:rPr lang="en-US" dirty="0" smtClean="0"/>
              <a:t>due to many parents both being professionals</a:t>
            </a:r>
          </a:p>
          <a:p>
            <a:pPr lvl="2"/>
            <a:r>
              <a:rPr lang="en-US" dirty="0" smtClean="0"/>
              <a:t>I</a:t>
            </a:r>
            <a:r>
              <a:rPr lang="en-US" dirty="0" smtClean="0"/>
              <a:t>s there a need and if yes in what form </a:t>
            </a:r>
          </a:p>
          <a:p>
            <a:pPr lvl="2"/>
            <a:r>
              <a:rPr lang="en-US" dirty="0" smtClean="0"/>
              <a:t>Talk to SIGMM chair about your ideas how to assist SIGMM researchers attending ACM Multimedia conferences with child care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Circulation of locations for future ACM Multimedia conferences</a:t>
            </a:r>
          </a:p>
          <a:p>
            <a:pPr lvl="1"/>
            <a:r>
              <a:rPr lang="en-US" dirty="0" smtClean="0"/>
              <a:t>2007 – Europe, (Augsburg) ,  2008 – North America (Vancouver), 2009 – Asia, 2010 – Europe, 2011 – North America, …..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2010 go to Europe</a:t>
            </a:r>
            <a:r>
              <a:rPr lang="en-US" dirty="0" smtClean="0"/>
              <a:t> – bids welcom</a:t>
            </a:r>
            <a:r>
              <a:rPr lang="en-US" dirty="0" smtClean="0"/>
              <a:t>e to SIGMM chair (Klara Nahrstedt) and Conference chair (Nevenka Dimitrova)</a:t>
            </a:r>
          </a:p>
          <a:p>
            <a:r>
              <a:rPr lang="en-US" dirty="0" smtClean="0"/>
              <a:t>SIG Board encouragement to start </a:t>
            </a:r>
            <a:r>
              <a:rPr lang="en-US" b="1" dirty="0" smtClean="0">
                <a:solidFill>
                  <a:srgbClr val="FF0000"/>
                </a:solidFill>
              </a:rPr>
              <a:t>new strong conferences </a:t>
            </a:r>
            <a:r>
              <a:rPr lang="en-US" dirty="0" smtClean="0"/>
              <a:t>within SIGMM and </a:t>
            </a:r>
            <a:r>
              <a:rPr lang="en-US" b="1" dirty="0" smtClean="0">
                <a:solidFill>
                  <a:srgbClr val="FF0000"/>
                </a:solidFill>
              </a:rPr>
              <a:t>co-sponsored by SIGMM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844</Words>
  <Application>Microsoft Office PowerPoint</Application>
  <PresentationFormat>On-screen Show (4:3)</PresentationFormat>
  <Paragraphs>111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SIGMM Business Meeting</vt:lpstr>
      <vt:lpstr>Agenda</vt:lpstr>
      <vt:lpstr>SIGMM Officers for 2007-2009</vt:lpstr>
      <vt:lpstr>SIGMM Status  (SIGMM in 2006/2007)</vt:lpstr>
      <vt:lpstr>SIGMM New Activities (SIGMM E-News)</vt:lpstr>
      <vt:lpstr>SIGMM New Activities (SIGMM Award(s))</vt:lpstr>
      <vt:lpstr>SIGMM New Activities (Preservation of Content)</vt:lpstr>
      <vt:lpstr>SIGMM New Activities (SIGMM Website)</vt:lpstr>
      <vt:lpstr>SIGMM (New Activities) (Miscellaneous)</vt:lpstr>
      <vt:lpstr>SIG-Board News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SIGMM Business Meeting</dc:title>
  <dc:creator/>
  <cp:lastModifiedBy>klara</cp:lastModifiedBy>
  <cp:revision>16</cp:revision>
  <dcterms:created xsi:type="dcterms:W3CDTF">2006-08-16T00:00:00Z</dcterms:created>
  <dcterms:modified xsi:type="dcterms:W3CDTF">2007-09-26T08:09:52Z</dcterms:modified>
</cp:coreProperties>
</file>