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69" r:id="rId4"/>
    <p:sldId id="270" r:id="rId5"/>
    <p:sldId id="259" r:id="rId6"/>
    <p:sldId id="261" r:id="rId7"/>
    <p:sldId id="274" r:id="rId8"/>
    <p:sldId id="272" r:id="rId9"/>
    <p:sldId id="258" r:id="rId10"/>
    <p:sldId id="262" r:id="rId11"/>
    <p:sldId id="273" r:id="rId12"/>
    <p:sldId id="263" r:id="rId13"/>
    <p:sldId id="27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76" autoAdjust="0"/>
    <p:restoredTop sz="94660"/>
  </p:normalViewPr>
  <p:slideViewPr>
    <p:cSldViewPr>
      <p:cViewPr varScale="1">
        <p:scale>
          <a:sx n="67" d="100"/>
          <a:sy n="67" d="100"/>
        </p:scale>
        <p:origin x="-366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14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78D6F-A867-473C-B669-39B6EC67522A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B9E97F-8DAB-40E1-9BB5-695A96F78D1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B9E97F-8DAB-40E1-9BB5-695A96F78D16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10/20/2009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klara@illinois.edu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ondon.csl.toronto.edu/survey/index.php?sid=41493&amp;lang=en" TargetMode="External"/><Relationship Id="rId2" Type="http://schemas.openxmlformats.org/officeDocument/2006/relationships/hyperlink" Target="http://tinyurl.com/yfvdcxw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igmm.utdallas.edu/SIGMM%20Awards/award_taa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581400"/>
            <a:ext cx="8763000" cy="281940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Klara Nahrstedt (SIGMM Chair)</a:t>
            </a:r>
          </a:p>
          <a:p>
            <a:r>
              <a:rPr lang="en-US" sz="3200" dirty="0" smtClean="0"/>
              <a:t>Rainer  Lienhart (SIGMM Vice Chair and Treasurer) </a:t>
            </a:r>
          </a:p>
          <a:p>
            <a:r>
              <a:rPr lang="en-US" sz="3200" dirty="0" smtClean="0"/>
              <a:t>Mohan Kankanhalli (SIGMM Conference Chair)</a:t>
            </a:r>
          </a:p>
          <a:p>
            <a:endParaRPr lang="en-US" dirty="0" smtClean="0"/>
          </a:p>
          <a:p>
            <a:r>
              <a:rPr lang="en-US" sz="2800" dirty="0" smtClean="0"/>
              <a:t>Detailed SIGMM Report submitted to ACM for 2008-2009 can be found at  www.sigmm.org 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r>
              <a:rPr lang="en-US" dirty="0" smtClean="0"/>
              <a:t>SIGMM Business Meeting</a:t>
            </a:r>
            <a:br>
              <a:rPr lang="en-US" dirty="0" smtClean="0"/>
            </a:br>
            <a:r>
              <a:rPr lang="en-US" sz="3600" dirty="0" smtClean="0"/>
              <a:t>October 21, 2009</a:t>
            </a:r>
            <a:endParaRPr lang="en-US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635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ACM Preservation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458200" cy="57150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Major Efforts on-going in ACM </a:t>
            </a:r>
            <a:r>
              <a:rPr lang="en-US" dirty="0" smtClean="0"/>
              <a:t>to preserve</a:t>
            </a:r>
          </a:p>
          <a:p>
            <a:pPr lvl="1"/>
            <a:r>
              <a:rPr lang="en-US" dirty="0" smtClean="0"/>
              <a:t>Important conference talks such as keynotes and best papers </a:t>
            </a:r>
          </a:p>
          <a:p>
            <a:pPr lvl="1"/>
            <a:r>
              <a:rPr lang="en-US" dirty="0" smtClean="0"/>
              <a:t>Past conference programs/websites</a:t>
            </a:r>
          </a:p>
          <a:p>
            <a:pPr lvl="1"/>
            <a:r>
              <a:rPr lang="en-US" dirty="0" smtClean="0"/>
              <a:t>History of SIGs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Our Current SIGMM Efforts</a:t>
            </a:r>
          </a:p>
          <a:p>
            <a:pPr lvl="1"/>
            <a:r>
              <a:rPr lang="en-US" dirty="0" smtClean="0"/>
              <a:t>Now </a:t>
            </a:r>
            <a:r>
              <a:rPr lang="en-US" b="1" dirty="0" smtClean="0">
                <a:solidFill>
                  <a:srgbClr val="FF0000"/>
                </a:solidFill>
              </a:rPr>
              <a:t>History preservation chair </a:t>
            </a:r>
            <a:r>
              <a:rPr lang="en-US" dirty="0" smtClean="0"/>
              <a:t>as part of ACM Multimedia Organizational Committee</a:t>
            </a:r>
          </a:p>
          <a:p>
            <a:pPr lvl="2"/>
            <a:r>
              <a:rPr lang="en-US" dirty="0" smtClean="0"/>
              <a:t>Recording of keynotes and best paper awards session</a:t>
            </a:r>
          </a:p>
          <a:p>
            <a:pPr lvl="2"/>
            <a:r>
              <a:rPr lang="en-US" dirty="0" smtClean="0"/>
              <a:t>Recorded Videos are searchable and in </a:t>
            </a:r>
            <a:r>
              <a:rPr lang="en-US" b="1" dirty="0" smtClean="0">
                <a:solidFill>
                  <a:srgbClr val="FF0000"/>
                </a:solidFill>
              </a:rPr>
              <a:t>ACM Digital Library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Future Initiatives: </a:t>
            </a:r>
            <a:r>
              <a:rPr lang="en-US" dirty="0" smtClean="0"/>
              <a:t>Looking for </a:t>
            </a:r>
            <a:r>
              <a:rPr lang="en-US" b="1" dirty="0" smtClean="0"/>
              <a:t>Preservation Editor </a:t>
            </a:r>
            <a:r>
              <a:rPr lang="en-US" dirty="0" smtClean="0"/>
              <a:t>of the SIGMM Web Portal  (as part of the editorial board for SIGMM Web Magazine)</a:t>
            </a:r>
          </a:p>
          <a:p>
            <a:pPr lvl="1"/>
            <a:r>
              <a:rPr lang="en-US" b="1" dirty="0" smtClean="0"/>
              <a:t>Responsibility</a:t>
            </a:r>
            <a:r>
              <a:rPr lang="en-US" dirty="0" smtClean="0"/>
              <a:t>: preserve past information about  ACM Multimedia and other SIGMM sponsored conference programs/websites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44562"/>
          </a:xfrm>
        </p:spPr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Join SIGMM Organization</a:t>
            </a:r>
          </a:p>
          <a:p>
            <a:r>
              <a:rPr lang="en-US" dirty="0" smtClean="0"/>
              <a:t>Volunteer in the various SIGMM Venues as members of editorial boards, chairs</a:t>
            </a:r>
          </a:p>
          <a:p>
            <a:r>
              <a:rPr lang="en-US" dirty="0" smtClean="0"/>
              <a:t>Volunteer as members of awards committees</a:t>
            </a:r>
          </a:p>
          <a:p>
            <a:r>
              <a:rPr lang="en-US" dirty="0" smtClean="0"/>
              <a:t>Contribute with information to the various SIGMM venues (SIGMM sponsored conferences, SIGMM Records e-newsletter, Web Magazine, TOMCCAP, ..) </a:t>
            </a:r>
          </a:p>
          <a:p>
            <a:r>
              <a:rPr lang="en-US" dirty="0" smtClean="0"/>
              <a:t>Provide feedback to any new initiatives that you would like to see happening in SIGMM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Email to </a:t>
            </a:r>
            <a:r>
              <a:rPr lang="en-US" b="1" dirty="0" smtClean="0">
                <a:solidFill>
                  <a:srgbClr val="FF0000"/>
                </a:solidFill>
                <a:hlinkClick r:id="rId2"/>
              </a:rPr>
              <a:t>klara@illinois.edu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563562"/>
          </a:xfrm>
        </p:spPr>
        <p:txBody>
          <a:bodyPr>
            <a:normAutofit fontScale="90000"/>
          </a:bodyPr>
          <a:lstStyle/>
          <a:p>
            <a:r>
              <a:rPr lang="en-US" sz="3200" dirty="0" smtClean="0"/>
              <a:t>Results from SIGMM Retreat – October 26-27, 2008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We have established Executive Committee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SIG Officers, past SIGMM Chair, Editors-in-Chief for SIGMM Publication Venues (TOMCCAP, MMSJ, SIGMM E-Newsletter, SIGMM Web),  One General Chair of ACM Multimedia of that year and the following year(s) </a:t>
            </a:r>
          </a:p>
          <a:p>
            <a:r>
              <a:rPr lang="en-US" dirty="0" smtClean="0"/>
              <a:t>Appointment of one time </a:t>
            </a:r>
            <a:r>
              <a:rPr lang="en-US" b="1" dirty="0" smtClean="0">
                <a:solidFill>
                  <a:srgbClr val="FF0000"/>
                </a:solidFill>
              </a:rPr>
              <a:t>Committee</a:t>
            </a:r>
            <a:r>
              <a:rPr lang="en-US" dirty="0" smtClean="0"/>
              <a:t> to study </a:t>
            </a:r>
            <a:r>
              <a:rPr lang="en-US" b="1" dirty="0" smtClean="0"/>
              <a:t>industry/academia impact</a:t>
            </a:r>
            <a:r>
              <a:rPr lang="en-US" dirty="0" smtClean="0"/>
              <a:t> study – lead </a:t>
            </a:r>
            <a:r>
              <a:rPr lang="en-US" b="1" dirty="0" smtClean="0"/>
              <a:t>Baochun Li </a:t>
            </a:r>
            <a:r>
              <a:rPr lang="en-US" dirty="0" smtClean="0"/>
              <a:t>(he will report on the status</a:t>
            </a:r>
            <a:r>
              <a:rPr lang="en-US" dirty="0" smtClean="0"/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Take a survey !!!</a:t>
            </a:r>
            <a:endParaRPr lang="en-US" b="1" dirty="0" smtClean="0">
              <a:solidFill>
                <a:srgbClr val="FF0000"/>
              </a:solidFill>
            </a:endParaRPr>
          </a:p>
          <a:p>
            <a:pPr lvl="1"/>
            <a:r>
              <a:rPr lang="en-US" u="sng" dirty="0" smtClean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tinyurl.com/yfvdcxw</a:t>
            </a:r>
            <a:r>
              <a:rPr lang="en-US" dirty="0" smtClean="0"/>
              <a:t>     or </a:t>
            </a:r>
            <a:endParaRPr lang="en-US" dirty="0" smtClean="0"/>
          </a:p>
          <a:p>
            <a:pPr lvl="1"/>
            <a:r>
              <a:rPr lang="en-US" u="sng" dirty="0" smtClean="0">
                <a:hlinkClick r:id="rId3"/>
              </a:rPr>
              <a:t>http://london.csl.toronto.edu/survey/index.php?sid=41493&amp;lang=en</a:t>
            </a:r>
            <a:endParaRPr lang="en-US" dirty="0" smtClean="0"/>
          </a:p>
          <a:p>
            <a:pPr lvl="1"/>
            <a:r>
              <a:rPr lang="en-US" dirty="0" smtClean="0"/>
              <a:t>Link also reachable through sigmm.org under  </a:t>
            </a:r>
            <a:r>
              <a:rPr lang="en-US" dirty="0" smtClean="0"/>
              <a:t>"ACM SIGMM Survey on Industry/Academia Relationships".</a:t>
            </a:r>
          </a:p>
          <a:p>
            <a:r>
              <a:rPr lang="en-US" dirty="0" smtClean="0"/>
              <a:t> </a:t>
            </a:r>
            <a:r>
              <a:rPr lang="en-US" dirty="0" smtClean="0"/>
              <a:t>Appointment </a:t>
            </a:r>
            <a:r>
              <a:rPr lang="en-US" dirty="0" smtClean="0"/>
              <a:t>of </a:t>
            </a:r>
            <a:r>
              <a:rPr lang="en-US" b="1" dirty="0" smtClean="0">
                <a:solidFill>
                  <a:srgbClr val="FF0000"/>
                </a:solidFill>
              </a:rPr>
              <a:t>Director-at-Large in Education  </a:t>
            </a:r>
            <a:r>
              <a:rPr lang="en-US" dirty="0" smtClean="0"/>
              <a:t>- lead </a:t>
            </a:r>
            <a:r>
              <a:rPr lang="en-US" b="1" dirty="0" smtClean="0"/>
              <a:t>Wei Tsang Ooi </a:t>
            </a:r>
            <a:r>
              <a:rPr lang="en-US" dirty="0" smtClean="0"/>
              <a:t>(he will report on the status) 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772400" cy="914400"/>
          </a:xfrm>
        </p:spPr>
        <p:txBody>
          <a:bodyPr/>
          <a:lstStyle/>
          <a:p>
            <a:r>
              <a:rPr lang="en-US" dirty="0" smtClean="0"/>
              <a:t>Next Talks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914400"/>
            <a:ext cx="83058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 </a:t>
            </a:r>
            <a:r>
              <a:rPr lang="en-US" b="1" dirty="0" smtClean="0"/>
              <a:t>13:32 </a:t>
            </a:r>
            <a:r>
              <a:rPr lang="en-US" b="1" dirty="0" smtClean="0">
                <a:solidFill>
                  <a:srgbClr val="FF0000"/>
                </a:solidFill>
              </a:rPr>
              <a:t>Nicolas Georganas </a:t>
            </a:r>
            <a:r>
              <a:rPr lang="en-US" b="1" dirty="0" smtClean="0"/>
              <a:t>– State of the ACM Transactions on Multimedia Computing, Communications and Applications Journal </a:t>
            </a:r>
            <a:endParaRPr lang="en-US" dirty="0" smtClean="0"/>
          </a:p>
          <a:p>
            <a:r>
              <a:rPr lang="en-US" b="1" dirty="0" smtClean="0"/>
              <a:t>13:40 </a:t>
            </a:r>
            <a:r>
              <a:rPr lang="en-US" b="1" dirty="0" smtClean="0">
                <a:solidFill>
                  <a:srgbClr val="FF0000"/>
                </a:solidFill>
              </a:rPr>
              <a:t>Balakrishnan Prabhakaran </a:t>
            </a:r>
            <a:r>
              <a:rPr lang="en-US" b="1" dirty="0" smtClean="0"/>
              <a:t>– State of the SIGMM Web Magazine and Portal 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13:48 </a:t>
            </a:r>
            <a:r>
              <a:rPr lang="en-US" b="1" dirty="0" smtClean="0">
                <a:solidFill>
                  <a:srgbClr val="FF0000"/>
                </a:solidFill>
              </a:rPr>
              <a:t>Carsten </a:t>
            </a:r>
            <a:r>
              <a:rPr lang="en-US" b="1" dirty="0" err="1" smtClean="0">
                <a:solidFill>
                  <a:srgbClr val="FF0000"/>
                </a:solidFill>
              </a:rPr>
              <a:t>Griwotz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– State of the SIGMM Records Newsletter </a:t>
            </a:r>
            <a:endParaRPr lang="en-US" dirty="0" smtClean="0"/>
          </a:p>
          <a:p>
            <a:r>
              <a:rPr lang="en-US" b="1" dirty="0" smtClean="0"/>
              <a:t>13:55 </a:t>
            </a:r>
            <a:r>
              <a:rPr lang="en-US" b="1" dirty="0" smtClean="0">
                <a:solidFill>
                  <a:srgbClr val="FF0000"/>
                </a:solidFill>
              </a:rPr>
              <a:t>Thomas Plagemann </a:t>
            </a:r>
            <a:r>
              <a:rPr lang="en-US" b="1" dirty="0" smtClean="0"/>
              <a:t>– State of Springer Multimedia Systems Journal </a:t>
            </a:r>
            <a:endParaRPr lang="en-US" dirty="0" smtClean="0"/>
          </a:p>
          <a:p>
            <a:r>
              <a:rPr lang="en-US" b="1" dirty="0" smtClean="0"/>
              <a:t>14:02 </a:t>
            </a:r>
            <a:r>
              <a:rPr lang="en-US" b="1" dirty="0" smtClean="0">
                <a:solidFill>
                  <a:srgbClr val="FF0000"/>
                </a:solidFill>
              </a:rPr>
              <a:t>Mohan Kankanhalli </a:t>
            </a:r>
            <a:r>
              <a:rPr lang="en-US" b="1" dirty="0" smtClean="0"/>
              <a:t>– Introduction of New Elected SIGMM Conference Director and discussion of new goals for future conferences</a:t>
            </a:r>
            <a:endParaRPr lang="en-US" dirty="0" smtClean="0"/>
          </a:p>
          <a:p>
            <a:r>
              <a:rPr lang="en-US" b="1" dirty="0" smtClean="0"/>
              <a:t>14:10 </a:t>
            </a:r>
            <a:r>
              <a:rPr lang="en-US" b="1" dirty="0" smtClean="0">
                <a:solidFill>
                  <a:srgbClr val="FF0000"/>
                </a:solidFill>
              </a:rPr>
              <a:t>Bids for ACM Multimedia 2011 </a:t>
            </a:r>
            <a:r>
              <a:rPr lang="en-US" b="1" dirty="0" smtClean="0"/>
              <a:t>in North America (we have two bids, each gets 10 minutes) </a:t>
            </a:r>
            <a:endParaRPr lang="en-US" dirty="0" smtClean="0"/>
          </a:p>
          <a:p>
            <a:r>
              <a:rPr lang="en-US" b="1" dirty="0" smtClean="0"/>
              <a:t>14:30 End 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686800" cy="1371600"/>
          </a:xfrm>
        </p:spPr>
        <p:txBody>
          <a:bodyPr>
            <a:normAutofit/>
          </a:bodyPr>
          <a:lstStyle/>
          <a:p>
            <a:r>
              <a:rPr lang="en-US" dirty="0" smtClean="0"/>
              <a:t>Current Status and Future Activities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5181600"/>
          </a:xfrm>
        </p:spPr>
        <p:txBody>
          <a:bodyPr>
            <a:normAutofit lnSpcReduction="10000"/>
          </a:bodyPr>
          <a:lstStyle/>
          <a:p>
            <a:r>
              <a:rPr lang="en-US" sz="3200" dirty="0" smtClean="0"/>
              <a:t>SIGMM 2009-2011 Election Results</a:t>
            </a:r>
          </a:p>
          <a:p>
            <a:r>
              <a:rPr lang="en-US" sz="3200" dirty="0" smtClean="0"/>
              <a:t>SIGMM Logo Presentation</a:t>
            </a:r>
          </a:p>
          <a:p>
            <a:r>
              <a:rPr lang="en-US" sz="3200" dirty="0" smtClean="0"/>
              <a:t>SIGMM Venues </a:t>
            </a:r>
          </a:p>
          <a:p>
            <a:r>
              <a:rPr lang="en-US" sz="3200" dirty="0" smtClean="0"/>
              <a:t>SIGMM Membership and Financial Situation</a:t>
            </a:r>
          </a:p>
          <a:p>
            <a:r>
              <a:rPr lang="en-US" sz="3200" dirty="0" smtClean="0"/>
              <a:t>SIGMM Awards (new award for Outstanding PhD Thesis) </a:t>
            </a:r>
          </a:p>
          <a:p>
            <a:r>
              <a:rPr lang="en-US" sz="3200" dirty="0" smtClean="0"/>
              <a:t>ACM Preservation Efforts </a:t>
            </a:r>
          </a:p>
          <a:p>
            <a:r>
              <a:rPr lang="en-US" sz="3200" dirty="0" smtClean="0"/>
              <a:t>Results from SIGMM Retreat </a:t>
            </a:r>
          </a:p>
          <a:p>
            <a:pPr lvl="1"/>
            <a:r>
              <a:rPr lang="en-US" dirty="0" smtClean="0"/>
              <a:t>Status report on SIGMM Educational Effort (Wei Tsang Ooi)</a:t>
            </a:r>
          </a:p>
          <a:p>
            <a:pPr lvl="1"/>
            <a:r>
              <a:rPr lang="en-US" dirty="0" smtClean="0"/>
              <a:t>Status report on Academia-Industry Relations (Baochun Li)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SIGMM Election 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Thank you to Wolfgang Effelsberg (SIGMM Vice Chair) and Nevenka Dimitrova (SIGMM Conference Director) for their dedicated and outstanding SIGMM Service from 2005 to 2009 </a:t>
            </a:r>
          </a:p>
          <a:p>
            <a:r>
              <a:rPr lang="en-US" dirty="0" smtClean="0"/>
              <a:t>New Elected SIGMM Officers for 2009-2011 </a:t>
            </a:r>
          </a:p>
          <a:p>
            <a:pPr lvl="1"/>
            <a:r>
              <a:rPr lang="en-US" dirty="0" smtClean="0"/>
              <a:t>SIGMM Chair: Klara Nahrstedt</a:t>
            </a:r>
          </a:p>
          <a:p>
            <a:pPr lvl="1"/>
            <a:r>
              <a:rPr lang="en-US" dirty="0" smtClean="0"/>
              <a:t>SIGMM Vice-Chair: Rainer Lienhart</a:t>
            </a:r>
          </a:p>
          <a:p>
            <a:pPr lvl="1"/>
            <a:r>
              <a:rPr lang="en-US" dirty="0" smtClean="0"/>
              <a:t>SIGMM Conference Director: Mohan Kankanhalli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SIGMM New Logo Presentation</a:t>
            </a:r>
            <a:endParaRPr lang="en-US" dirty="0"/>
          </a:p>
        </p:txBody>
      </p:sp>
      <p:pic>
        <p:nvPicPr>
          <p:cNvPr id="4" name="Content Placeholder 3" descr="New.SIGMM.Logo.2009.TIF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447800"/>
            <a:ext cx="7772400" cy="2371344"/>
          </a:xfrm>
        </p:spPr>
      </p:pic>
      <p:pic>
        <p:nvPicPr>
          <p:cNvPr id="5" name="Picture 4" descr="SIGMM.Logo.B-W.2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3962400"/>
            <a:ext cx="7772400" cy="240182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SIGMM Publication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5344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SIGMM E-Newsletter</a:t>
            </a:r>
            <a:r>
              <a:rPr lang="en-US" dirty="0" smtClean="0"/>
              <a:t>: Editor-in-Chief:  Carsten </a:t>
            </a:r>
            <a:r>
              <a:rPr lang="en-US" dirty="0" err="1" smtClean="0"/>
              <a:t>Griwotz</a:t>
            </a:r>
            <a:endParaRPr lang="en-US" dirty="0" smtClean="0"/>
          </a:p>
          <a:p>
            <a:pPr lvl="1"/>
            <a:r>
              <a:rPr lang="en-US" dirty="0" smtClean="0"/>
              <a:t>Push-based mode of SIGMM Information Dissemination</a:t>
            </a:r>
          </a:p>
          <a:p>
            <a:pPr lvl="1"/>
            <a:r>
              <a:rPr lang="en-US" dirty="0" smtClean="0"/>
              <a:t>Dr. </a:t>
            </a:r>
            <a:r>
              <a:rPr lang="en-US" dirty="0" err="1" smtClean="0"/>
              <a:t>Griwotz</a:t>
            </a:r>
            <a:r>
              <a:rPr lang="en-US" dirty="0" smtClean="0"/>
              <a:t> will talk more about this venue shortly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Major  Activities with SIGMM Web Site</a:t>
            </a:r>
            <a:r>
              <a:rPr lang="en-US" dirty="0" smtClean="0"/>
              <a:t>, Editor-in-Chief: Balakrishnan Prabhakaran  </a:t>
            </a:r>
          </a:p>
          <a:p>
            <a:pPr lvl="1"/>
            <a:r>
              <a:rPr lang="en-US" dirty="0" smtClean="0"/>
              <a:t>Pull-based mode of SIGMM Information Dissemination</a:t>
            </a:r>
          </a:p>
          <a:p>
            <a:pPr lvl="1"/>
            <a:r>
              <a:rPr lang="en-US" dirty="0" smtClean="0"/>
              <a:t>Dr.  Prabhakaran will talk more about this venue shortly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ACM TOMCCAP</a:t>
            </a:r>
            <a:r>
              <a:rPr lang="en-US" dirty="0" smtClean="0"/>
              <a:t>: Editor-in-Chief: Nicolas Georganas</a:t>
            </a:r>
          </a:p>
          <a:p>
            <a:pPr lvl="1"/>
            <a:r>
              <a:rPr lang="en-US" dirty="0" smtClean="0"/>
              <a:t>Dr. </a:t>
            </a:r>
            <a:r>
              <a:rPr lang="en-US" dirty="0" err="1" smtClean="0"/>
              <a:t>Geoganas</a:t>
            </a:r>
            <a:r>
              <a:rPr lang="en-US" dirty="0" smtClean="0"/>
              <a:t> will talk more about this venue shortly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Springer Multimedia Systems Journal</a:t>
            </a:r>
            <a:r>
              <a:rPr lang="en-US" dirty="0" smtClean="0"/>
              <a:t>: Editor-in-Chief: Thomas Plagemann</a:t>
            </a:r>
          </a:p>
          <a:p>
            <a:pPr lvl="1"/>
            <a:r>
              <a:rPr lang="en-US" dirty="0" smtClean="0"/>
              <a:t>Strongly connected with SIGMM community </a:t>
            </a:r>
          </a:p>
          <a:p>
            <a:pPr lvl="1"/>
            <a:r>
              <a:rPr lang="en-US" dirty="0" smtClean="0"/>
              <a:t>Dr. Plagemann will talk more about this venue shortly 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SIGMM Mailing List</a:t>
            </a:r>
            <a:r>
              <a:rPr lang="en-US" dirty="0" smtClean="0"/>
              <a:t>:  Maintained by Wolfgang Effelsberg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020762"/>
          </a:xfrm>
        </p:spPr>
        <p:txBody>
          <a:bodyPr/>
          <a:lstStyle/>
          <a:p>
            <a:r>
              <a:rPr lang="en-US" dirty="0" smtClean="0"/>
              <a:t>SIGMM Conference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458200" cy="54102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 smtClean="0"/>
              <a:t>SIGMM </a:t>
            </a:r>
            <a:r>
              <a:rPr lang="en-US" sz="3600" dirty="0" smtClean="0">
                <a:solidFill>
                  <a:srgbClr val="FF0000"/>
                </a:solidFill>
              </a:rPr>
              <a:t>Sponsored/Co-Sponsored Conferences</a:t>
            </a:r>
          </a:p>
          <a:p>
            <a:pPr lvl="1"/>
            <a:r>
              <a:rPr lang="en-US" dirty="0" smtClean="0"/>
              <a:t>ACM Multimedia 2009</a:t>
            </a:r>
          </a:p>
          <a:p>
            <a:pPr lvl="1"/>
            <a:r>
              <a:rPr lang="en-US" dirty="0" smtClean="0"/>
              <a:t>ACM NOSSDAV  2009</a:t>
            </a:r>
          </a:p>
          <a:p>
            <a:pPr lvl="1"/>
            <a:r>
              <a:rPr lang="en-US" dirty="0" smtClean="0"/>
              <a:t>ACM  MIR 2009</a:t>
            </a:r>
          </a:p>
          <a:p>
            <a:pPr lvl="1"/>
            <a:r>
              <a:rPr lang="en-US" dirty="0" smtClean="0"/>
              <a:t>ACM CIVR 2009, </a:t>
            </a:r>
          </a:p>
          <a:p>
            <a:r>
              <a:rPr lang="en-US" sz="3600" dirty="0" smtClean="0"/>
              <a:t>17 Conferences have SIGMM </a:t>
            </a:r>
            <a:r>
              <a:rPr lang="en-US" sz="3600" dirty="0" smtClean="0">
                <a:solidFill>
                  <a:srgbClr val="FF0000"/>
                </a:solidFill>
              </a:rPr>
              <a:t>In-Cooperation</a:t>
            </a:r>
            <a:r>
              <a:rPr lang="en-US" sz="3600" dirty="0" smtClean="0"/>
              <a:t> Status</a:t>
            </a:r>
          </a:p>
          <a:p>
            <a:r>
              <a:rPr lang="en-US" sz="3600" dirty="0" smtClean="0"/>
              <a:t>New Conference!: </a:t>
            </a:r>
            <a:r>
              <a:rPr lang="en-US" sz="3600" b="1" dirty="0" smtClean="0">
                <a:solidFill>
                  <a:srgbClr val="FF0000"/>
                </a:solidFill>
              </a:rPr>
              <a:t>ACM Multimedia Systems (</a:t>
            </a:r>
            <a:r>
              <a:rPr lang="en-US" sz="3600" b="1" dirty="0" err="1" smtClean="0">
                <a:solidFill>
                  <a:srgbClr val="FF0000"/>
                </a:solidFill>
              </a:rPr>
              <a:t>MMSys</a:t>
            </a:r>
            <a:r>
              <a:rPr lang="en-US" sz="3600" b="1" dirty="0" smtClean="0">
                <a:solidFill>
                  <a:srgbClr val="FF0000"/>
                </a:solidFill>
              </a:rPr>
              <a:t>) 2010</a:t>
            </a:r>
          </a:p>
          <a:p>
            <a:pPr lvl="1"/>
            <a:r>
              <a:rPr lang="en-US" sz="3400" b="1" dirty="0" smtClean="0">
                <a:solidFill>
                  <a:srgbClr val="FF0000"/>
                </a:solidFill>
              </a:rPr>
              <a:t>February 22-23, 2010</a:t>
            </a:r>
          </a:p>
          <a:p>
            <a:pPr lvl="1"/>
            <a:r>
              <a:rPr lang="en-US" sz="3400" b="1" dirty="0" smtClean="0">
                <a:solidFill>
                  <a:srgbClr val="FF0000"/>
                </a:solidFill>
              </a:rPr>
              <a:t>Scottsdale, Arizona, USA</a:t>
            </a:r>
          </a:p>
          <a:p>
            <a:r>
              <a:rPr lang="en-US" sz="3600" dirty="0" smtClean="0"/>
              <a:t>New Conference!: </a:t>
            </a:r>
            <a:r>
              <a:rPr lang="en-US" sz="3600" b="1" dirty="0" smtClean="0">
                <a:solidFill>
                  <a:srgbClr val="FF0000"/>
                </a:solidFill>
              </a:rPr>
              <a:t>ACM International Conference on Multimedia Retrieval (ICMR)  starting 2011 </a:t>
            </a:r>
            <a:endParaRPr lang="en-US" sz="3600" dirty="0" smtClean="0"/>
          </a:p>
          <a:p>
            <a:pPr lvl="1"/>
            <a:r>
              <a:rPr lang="en-US" sz="3400" dirty="0" smtClean="0"/>
              <a:t>merged MIR and CIVR </a:t>
            </a:r>
          </a:p>
          <a:p>
            <a:pPr lvl="1"/>
            <a:r>
              <a:rPr lang="en-US" sz="3400" dirty="0" smtClean="0"/>
              <a:t>No MIR nor CIVR in 2011</a:t>
            </a:r>
          </a:p>
          <a:p>
            <a:pPr lvl="1"/>
            <a:r>
              <a:rPr lang="en-US" sz="3400" dirty="0" smtClean="0"/>
              <a:t>There will be MIR 2010 and CIVR 2010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1020762"/>
          </a:xfrm>
        </p:spPr>
        <p:txBody>
          <a:bodyPr/>
          <a:lstStyle/>
          <a:p>
            <a:r>
              <a:rPr lang="en-US" dirty="0" smtClean="0"/>
              <a:t>SIGMM Conference Venues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84582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ACM Multimedia 2010 </a:t>
            </a:r>
          </a:p>
          <a:p>
            <a:pPr lvl="1"/>
            <a:r>
              <a:rPr lang="en-US" sz="3400" dirty="0" smtClean="0"/>
              <a:t>October 25-29, 2010</a:t>
            </a:r>
          </a:p>
          <a:p>
            <a:pPr lvl="1"/>
            <a:r>
              <a:rPr lang="en-US" sz="3400" dirty="0" smtClean="0"/>
              <a:t>Florence, Italy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Bids for ACM Multimedia 2011 </a:t>
            </a:r>
          </a:p>
          <a:p>
            <a:pPr lvl="1"/>
            <a:r>
              <a:rPr lang="en-US" sz="3400" dirty="0" smtClean="0"/>
              <a:t>Two bids presented at the end of this business meeting </a:t>
            </a:r>
            <a:endParaRPr lang="en-US" sz="3000" dirty="0" smtClean="0"/>
          </a:p>
          <a:p>
            <a:pPr lvl="1"/>
            <a:r>
              <a:rPr lang="en-US" sz="3000" dirty="0" smtClean="0"/>
              <a:t>Bid Decision Process </a:t>
            </a:r>
          </a:p>
          <a:p>
            <a:pPr lvl="2"/>
            <a:r>
              <a:rPr lang="en-US" sz="2600" dirty="0" smtClean="0"/>
              <a:t>Provide your feedback about either bid this afternoon and evening Wednesday, October 21, 2009, to </a:t>
            </a:r>
            <a:r>
              <a:rPr lang="en-US" sz="2600" b="1" dirty="0" smtClean="0">
                <a:solidFill>
                  <a:srgbClr val="FF0000"/>
                </a:solidFill>
              </a:rPr>
              <a:t>SIGMM Executive Committee</a:t>
            </a:r>
          </a:p>
          <a:p>
            <a:pPr lvl="3"/>
            <a:r>
              <a:rPr lang="en-US" sz="2600" dirty="0" smtClean="0"/>
              <a:t>Klara Nahrstedt, Mohan Kankanhalli, Ramesh Jain, Nicolas Georganas, Wolfgang Effelsberg, Thomas Plagemann, Carsten </a:t>
            </a:r>
            <a:r>
              <a:rPr lang="en-US" sz="2600" dirty="0" err="1" smtClean="0"/>
              <a:t>Griwotz</a:t>
            </a:r>
            <a:r>
              <a:rPr lang="en-US" sz="2600" dirty="0" smtClean="0"/>
              <a:t>, Yong Rui, Alberto Del Bimbo </a:t>
            </a:r>
          </a:p>
          <a:p>
            <a:pPr lvl="2"/>
            <a:r>
              <a:rPr lang="en-US" sz="2600" dirty="0" smtClean="0"/>
              <a:t>SIGMM Executive Committee meets on </a:t>
            </a:r>
            <a:r>
              <a:rPr lang="en-US" sz="2600" b="1" dirty="0" smtClean="0">
                <a:solidFill>
                  <a:srgbClr val="FF0000"/>
                </a:solidFill>
              </a:rPr>
              <a:t>Thursday, October 22, </a:t>
            </a:r>
            <a:r>
              <a:rPr lang="en-US" sz="2600" dirty="0" smtClean="0"/>
              <a:t>2009 at </a:t>
            </a:r>
            <a:r>
              <a:rPr lang="en-US" sz="2600" b="1" dirty="0" smtClean="0"/>
              <a:t>8:30am</a:t>
            </a:r>
            <a:r>
              <a:rPr lang="en-US" sz="2600" dirty="0" smtClean="0"/>
              <a:t> in front of </a:t>
            </a:r>
            <a:r>
              <a:rPr lang="en-US" sz="2600" b="1" dirty="0" smtClean="0"/>
              <a:t>Jewel Room </a:t>
            </a:r>
            <a:r>
              <a:rPr lang="en-US" sz="2600" dirty="0" smtClean="0"/>
              <a:t>to make the decision. </a:t>
            </a:r>
          </a:p>
          <a:p>
            <a:pPr lvl="1"/>
            <a:endParaRPr lang="en-US" sz="3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 smtClean="0"/>
              <a:t>SIGMM Membership and Finances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3820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Currently 423 SIGMM Members</a:t>
            </a:r>
          </a:p>
          <a:p>
            <a:r>
              <a:rPr lang="en-US" dirty="0" smtClean="0"/>
              <a:t>Join SIGMM for: </a:t>
            </a:r>
            <a:r>
              <a:rPr lang="en-US" dirty="0" smtClean="0">
                <a:solidFill>
                  <a:srgbClr val="FF0000"/>
                </a:solidFill>
              </a:rPr>
              <a:t>$20 professional </a:t>
            </a:r>
            <a:r>
              <a:rPr lang="en-US" dirty="0" smtClean="0"/>
              <a:t>(per year) and </a:t>
            </a:r>
            <a:r>
              <a:rPr lang="en-US" dirty="0" smtClean="0">
                <a:solidFill>
                  <a:srgbClr val="FF0000"/>
                </a:solidFill>
              </a:rPr>
              <a:t>$15 students </a:t>
            </a:r>
            <a:r>
              <a:rPr lang="en-US" dirty="0" smtClean="0"/>
              <a:t>(per year) </a:t>
            </a:r>
          </a:p>
          <a:p>
            <a:pPr lvl="1"/>
            <a:r>
              <a:rPr lang="en-US" dirty="0" smtClean="0"/>
              <a:t>Receiving SIGMM Records e-newsletter</a:t>
            </a:r>
          </a:p>
          <a:p>
            <a:pPr lvl="1"/>
            <a:r>
              <a:rPr lang="en-US" dirty="0" smtClean="0"/>
              <a:t>Access to some SIGMM web site information for SIGMM members only (</a:t>
            </a:r>
            <a:r>
              <a:rPr lang="en-US" dirty="0" err="1" smtClean="0"/>
              <a:t>edu</a:t>
            </a:r>
            <a:r>
              <a:rPr lang="en-US" dirty="0" smtClean="0"/>
              <a:t> material,  …..) </a:t>
            </a:r>
          </a:p>
          <a:p>
            <a:pPr lvl="1"/>
            <a:r>
              <a:rPr lang="en-US" dirty="0" smtClean="0"/>
              <a:t>Discount for student registrations in future ACM Multimedia conferences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Join SIGMM – really important for the health of the community </a:t>
            </a:r>
          </a:p>
          <a:p>
            <a:r>
              <a:rPr lang="en-US" dirty="0" smtClean="0"/>
              <a:t>Funding of </a:t>
            </a:r>
            <a:r>
              <a:rPr lang="en-US" b="1" dirty="0" smtClean="0"/>
              <a:t>SIGMM-related awards </a:t>
            </a:r>
          </a:p>
          <a:p>
            <a:r>
              <a:rPr lang="en-US" dirty="0" smtClean="0"/>
              <a:t>Funding  of </a:t>
            </a:r>
            <a:r>
              <a:rPr lang="en-US" b="1" dirty="0" smtClean="0"/>
              <a:t>ACM Digital Library to include SIGMM Venues publications</a:t>
            </a:r>
          </a:p>
          <a:p>
            <a:r>
              <a:rPr lang="en-US" dirty="0" smtClean="0"/>
              <a:t>Funding of </a:t>
            </a:r>
            <a:r>
              <a:rPr lang="en-US" b="1" dirty="0" smtClean="0"/>
              <a:t>SIGMM Web staff person </a:t>
            </a:r>
            <a:r>
              <a:rPr lang="en-US" dirty="0" smtClean="0"/>
              <a:t>to maintain and secure our SIGMM web server</a:t>
            </a:r>
          </a:p>
          <a:p>
            <a:r>
              <a:rPr lang="en-US" dirty="0" smtClean="0"/>
              <a:t>Funding </a:t>
            </a:r>
            <a:r>
              <a:rPr lang="en-US" b="1" dirty="0" smtClean="0"/>
              <a:t>of  current/future SIGMM professional meetings </a:t>
            </a:r>
            <a:r>
              <a:rPr lang="en-US" dirty="0" smtClean="0"/>
              <a:t>(editorial board meetings, retreats, …)</a:t>
            </a:r>
          </a:p>
          <a:p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Autofit/>
          </a:bodyPr>
          <a:lstStyle/>
          <a:p>
            <a:r>
              <a:rPr lang="en-US" sz="3200" dirty="0" smtClean="0"/>
              <a:t>SIGMM Awards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838200"/>
            <a:ext cx="9144000" cy="60198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SIGMM Technical Achievement Award </a:t>
            </a:r>
            <a:r>
              <a:rPr lang="en-US" dirty="0" smtClean="0"/>
              <a:t>for significant and lasting technical contributions to SIGMM area</a:t>
            </a:r>
          </a:p>
          <a:p>
            <a:pPr lvl="1"/>
            <a:r>
              <a:rPr lang="en-US" dirty="0" smtClean="0"/>
              <a:t> </a:t>
            </a:r>
            <a:r>
              <a:rPr lang="en-US" b="1" dirty="0" smtClean="0"/>
              <a:t>2009 Winner </a:t>
            </a:r>
            <a:r>
              <a:rPr lang="en-US" b="1" dirty="0" smtClean="0">
                <a:solidFill>
                  <a:srgbClr val="FF0000"/>
                </a:solidFill>
              </a:rPr>
              <a:t>Dr. Lawrence Rowe</a:t>
            </a:r>
          </a:p>
          <a:p>
            <a:pPr lvl="1"/>
            <a:r>
              <a:rPr lang="en-US" b="1" dirty="0" smtClean="0"/>
              <a:t>New Award Nominations due</a:t>
            </a:r>
            <a:r>
              <a:rPr lang="en-US" b="1" dirty="0" smtClean="0">
                <a:solidFill>
                  <a:srgbClr val="FF0000"/>
                </a:solidFill>
              </a:rPr>
              <a:t>:  May 1, 2010 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http://sigmm.utdallas.edu/SIGMM%20Awards/award_taa</a:t>
            </a:r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New </a:t>
            </a:r>
            <a:r>
              <a:rPr lang="en-US" b="1" dirty="0" smtClean="0"/>
              <a:t>SIGMM Award for </a:t>
            </a:r>
            <a:r>
              <a:rPr lang="en-US" b="1" dirty="0" smtClean="0">
                <a:solidFill>
                  <a:srgbClr val="FF0000"/>
                </a:solidFill>
              </a:rPr>
              <a:t>Outstanding PhD Thesis </a:t>
            </a:r>
            <a:r>
              <a:rPr lang="en-US" b="1" dirty="0" smtClean="0"/>
              <a:t>in Multimedia Computing, Communications and Applications</a:t>
            </a:r>
          </a:p>
          <a:p>
            <a:pPr lvl="1"/>
            <a:r>
              <a:rPr lang="en-US" b="1" dirty="0" smtClean="0"/>
              <a:t>Submission Deadline</a:t>
            </a:r>
            <a:r>
              <a:rPr lang="en-US" b="1" dirty="0" smtClean="0">
                <a:solidFill>
                  <a:srgbClr val="FF0000"/>
                </a:solidFill>
              </a:rPr>
              <a:t>:  January 3, 2010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Awards Committee</a:t>
            </a:r>
            <a:r>
              <a:rPr lang="en-US" dirty="0" smtClean="0"/>
              <a:t>: Svetha Venkatesh(chair), Dick Bulterman, Abed El Saddik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Nomination Condition</a:t>
            </a:r>
            <a:r>
              <a:rPr lang="en-US" dirty="0" smtClean="0"/>
              <a:t>: Must have deposited PhD thesis between January 2009 and December 2009. 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Nomination Material: </a:t>
            </a:r>
          </a:p>
          <a:p>
            <a:pPr lvl="2"/>
            <a:r>
              <a:rPr lang="en-US" dirty="0" smtClean="0"/>
              <a:t>A statement summarizing candidate’s PhD thesis contributions, potential impact and justification for nomination (2 page max). </a:t>
            </a:r>
          </a:p>
          <a:p>
            <a:pPr lvl="2"/>
            <a:r>
              <a:rPr lang="en-US" dirty="0" smtClean="0"/>
              <a:t>PhD thesis</a:t>
            </a:r>
          </a:p>
          <a:p>
            <a:pPr lvl="2"/>
            <a:r>
              <a:rPr lang="en-US" dirty="0" smtClean="0"/>
              <a:t>Curriculum Vitae of the nominee</a:t>
            </a:r>
          </a:p>
          <a:p>
            <a:pPr lvl="2"/>
            <a:r>
              <a:rPr lang="en-US" dirty="0" smtClean="0"/>
              <a:t>3 endorsement letters  (each letter no more than 500 words) </a:t>
            </a:r>
          </a:p>
          <a:p>
            <a:pPr lvl="2"/>
            <a:r>
              <a:rPr lang="en-US" dirty="0" smtClean="0"/>
              <a:t>One sentence of the PhD thesis contribution for which the award is being given </a:t>
            </a:r>
          </a:p>
          <a:p>
            <a:pPr lvl="1"/>
            <a:r>
              <a:rPr lang="en-US" b="1" dirty="0" smtClean="0"/>
              <a:t>Submission Process: </a:t>
            </a:r>
            <a:r>
              <a:rPr lang="en-US" dirty="0" smtClean="0"/>
              <a:t>Via website </a:t>
            </a:r>
          </a:p>
          <a:p>
            <a:pPr lvl="2"/>
            <a:r>
              <a:rPr lang="en-US" dirty="0" smtClean="0"/>
              <a:t>For more information see http://sigmm.utdallas.edu/SIGMM%20Awards/thesisaward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245</TotalTime>
  <Words>952</Words>
  <Application>Microsoft Office PowerPoint</Application>
  <PresentationFormat>On-screen Show (4:3)</PresentationFormat>
  <Paragraphs>128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Equity</vt:lpstr>
      <vt:lpstr>SIGMM Business Meeting October 21, 2009</vt:lpstr>
      <vt:lpstr>Current Status and Future Activities </vt:lpstr>
      <vt:lpstr>SIGMM Election Results </vt:lpstr>
      <vt:lpstr>SIGMM New Logo Presentation</vt:lpstr>
      <vt:lpstr>SIGMM Publication Venues</vt:lpstr>
      <vt:lpstr>SIGMM Conference Venues</vt:lpstr>
      <vt:lpstr>SIGMM Conference Venues</vt:lpstr>
      <vt:lpstr>SIGMM Membership and Finances</vt:lpstr>
      <vt:lpstr>SIGMM Awards </vt:lpstr>
      <vt:lpstr>ACM Preservation Efforts</vt:lpstr>
      <vt:lpstr>Next Steps</vt:lpstr>
      <vt:lpstr>Results from SIGMM Retreat – October 26-27, 2008</vt:lpstr>
      <vt:lpstr>Next Talks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SIGMM Business Meeting October 29, 2008</dc:title>
  <dc:creator/>
  <cp:lastModifiedBy> </cp:lastModifiedBy>
  <cp:revision>37</cp:revision>
  <dcterms:created xsi:type="dcterms:W3CDTF">2006-08-16T00:00:00Z</dcterms:created>
  <dcterms:modified xsi:type="dcterms:W3CDTF">2009-10-21T02:20:31Z</dcterms:modified>
</cp:coreProperties>
</file>