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76" r:id="rId4"/>
    <p:sldId id="277" r:id="rId5"/>
    <p:sldId id="278" r:id="rId6"/>
    <p:sldId id="279" r:id="rId7"/>
    <p:sldId id="280" r:id="rId8"/>
    <p:sldId id="281" r:id="rId9"/>
    <p:sldId id="259" r:id="rId10"/>
    <p:sldId id="261" r:id="rId11"/>
    <p:sldId id="274" r:id="rId12"/>
    <p:sldId id="282" r:id="rId13"/>
    <p:sldId id="272" r:id="rId14"/>
    <p:sldId id="283" r:id="rId15"/>
    <p:sldId id="284" r:id="rId16"/>
    <p:sldId id="273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2676" autoAdjust="0"/>
    <p:restoredTop sz="94660"/>
  </p:normalViewPr>
  <p:slideViewPr>
    <p:cSldViewPr>
      <p:cViewPr varScale="1">
        <p:scale>
          <a:sx n="71" d="100"/>
          <a:sy n="71" d="100"/>
        </p:scale>
        <p:origin x="-840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150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278D6F-A867-473C-B669-39B6EC67522A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9E97F-8DAB-40E1-9BB5-695A96F78D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9E97F-8DAB-40E1-9BB5-695A96F78D1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9E97F-8DAB-40E1-9BB5-695A96F78D1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805E47-B0EA-4CDC-AA51-5C4BAD9350A1}" type="slidenum">
              <a:rPr lang="en-CA" smtClean="0"/>
              <a:pPr/>
              <a:t>14</a:t>
            </a:fld>
            <a:endParaRPr lang="en-C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86D256-1E6B-40C9-9904-B347461F7BBC}" type="slidenum">
              <a:rPr lang="en-CA" smtClean="0"/>
              <a:pPr/>
              <a:t>15</a:t>
            </a:fld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sigmm.utdallas.edu/Preservation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klara@illinois.edu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igmm.utdallas.edu/SIGMM%20Awards/award_ta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igmm.utdallas.edu/SIGMM%20Awards/thesisawar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581400"/>
            <a:ext cx="8763000" cy="28194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Klara Nahrstedt (SIGMM Chair)</a:t>
            </a:r>
          </a:p>
          <a:p>
            <a:r>
              <a:rPr lang="en-US" sz="3200" dirty="0" smtClean="0"/>
              <a:t>Rainer  Lienhart (SIGMM Vice Chair and Treasurer) </a:t>
            </a:r>
          </a:p>
          <a:p>
            <a:r>
              <a:rPr lang="en-US" sz="3200" dirty="0" smtClean="0"/>
              <a:t>Mohan Kankanhalli (SIGMM Conference Chair)</a:t>
            </a:r>
          </a:p>
          <a:p>
            <a:endParaRPr lang="en-US" dirty="0" smtClean="0"/>
          </a:p>
          <a:p>
            <a:r>
              <a:rPr lang="en-US" sz="2800" dirty="0" smtClean="0"/>
              <a:t>Detailed SIGMM Report submitted to ACM for 2009-2010 can be found at  www.sigmm.org 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r>
              <a:rPr lang="en-US" dirty="0" smtClean="0"/>
              <a:t>SIGMM Business Meeting</a:t>
            </a:r>
            <a:br>
              <a:rPr lang="en-US" dirty="0" smtClean="0"/>
            </a:br>
            <a:r>
              <a:rPr lang="en-US" sz="3600" dirty="0" smtClean="0"/>
              <a:t>October 27, 2010</a:t>
            </a:r>
            <a:endParaRPr lang="en-US" sz="3600" dirty="0"/>
          </a:p>
        </p:txBody>
      </p:sp>
      <p:pic>
        <p:nvPicPr>
          <p:cNvPr id="4" name="Content Placeholder 3" descr="New.SIGMM.Logo.2009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228600"/>
            <a:ext cx="2667000" cy="81369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772400" cy="1020762"/>
          </a:xfrm>
        </p:spPr>
        <p:txBody>
          <a:bodyPr/>
          <a:lstStyle/>
          <a:p>
            <a:r>
              <a:rPr lang="en-US" dirty="0" smtClean="0"/>
              <a:t>SIGMM Conference Venues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458200" cy="5410200"/>
          </a:xfrm>
        </p:spPr>
        <p:txBody>
          <a:bodyPr>
            <a:normAutofit fontScale="85000" lnSpcReduction="10000"/>
          </a:bodyPr>
          <a:lstStyle/>
          <a:p>
            <a:r>
              <a:rPr lang="en-US" sz="3600" dirty="0" smtClean="0"/>
              <a:t>Major SIGMM </a:t>
            </a:r>
            <a:r>
              <a:rPr lang="en-US" sz="3600" dirty="0" smtClean="0">
                <a:solidFill>
                  <a:srgbClr val="FF0000"/>
                </a:solidFill>
              </a:rPr>
              <a:t>Sponsored/Co-Sponsored Conferences</a:t>
            </a:r>
          </a:p>
          <a:p>
            <a:pPr lvl="1"/>
            <a:r>
              <a:rPr lang="en-US" dirty="0" smtClean="0"/>
              <a:t>ACM Multimedia 2010</a:t>
            </a:r>
          </a:p>
          <a:p>
            <a:pPr lvl="1"/>
            <a:r>
              <a:rPr lang="en-US" dirty="0" smtClean="0"/>
              <a:t>ACM NOSSDAV  2010</a:t>
            </a:r>
          </a:p>
          <a:p>
            <a:pPr lvl="1"/>
            <a:r>
              <a:rPr lang="en-US" dirty="0" smtClean="0"/>
              <a:t>ACM </a:t>
            </a:r>
            <a:r>
              <a:rPr lang="en-US" dirty="0" err="1" smtClean="0"/>
              <a:t>MMSys</a:t>
            </a:r>
            <a:r>
              <a:rPr lang="en-US" dirty="0" smtClean="0"/>
              <a:t> 2010</a:t>
            </a:r>
          </a:p>
          <a:p>
            <a:pPr lvl="1"/>
            <a:r>
              <a:rPr lang="en-US" dirty="0" smtClean="0"/>
              <a:t>ACM  MIR 2010</a:t>
            </a:r>
          </a:p>
          <a:p>
            <a:pPr lvl="1"/>
            <a:r>
              <a:rPr lang="en-US" dirty="0" smtClean="0"/>
              <a:t>ACM CIVR 2010 </a:t>
            </a:r>
          </a:p>
          <a:p>
            <a:r>
              <a:rPr lang="en-US" sz="3600" dirty="0" smtClean="0"/>
              <a:t>Many Conferences have SIGMM </a:t>
            </a:r>
            <a:r>
              <a:rPr lang="en-US" sz="3600" dirty="0" smtClean="0">
                <a:solidFill>
                  <a:srgbClr val="FF0000"/>
                </a:solidFill>
              </a:rPr>
              <a:t>In-Cooperation</a:t>
            </a:r>
            <a:r>
              <a:rPr lang="en-US" sz="3600" dirty="0" smtClean="0"/>
              <a:t> Status</a:t>
            </a:r>
            <a:endParaRPr lang="en-US" sz="3400" b="1" dirty="0" smtClean="0">
              <a:solidFill>
                <a:srgbClr val="FF0000"/>
              </a:solidFill>
            </a:endParaRPr>
          </a:p>
          <a:p>
            <a:r>
              <a:rPr lang="en-US" sz="3600" dirty="0" smtClean="0"/>
              <a:t>New Conference!: </a:t>
            </a:r>
            <a:r>
              <a:rPr lang="en-US" sz="3600" b="1" dirty="0" smtClean="0">
                <a:solidFill>
                  <a:srgbClr val="FF0000"/>
                </a:solidFill>
              </a:rPr>
              <a:t>ACM International Conference on Multimedia Retrieval (ICMR)  starting 2011 </a:t>
            </a:r>
            <a:endParaRPr lang="en-US" sz="3600" dirty="0" smtClean="0"/>
          </a:p>
          <a:p>
            <a:pPr lvl="1"/>
            <a:r>
              <a:rPr lang="en-US" sz="3400" dirty="0" smtClean="0"/>
              <a:t>merged MIR and CIVR </a:t>
            </a:r>
          </a:p>
          <a:p>
            <a:pPr lvl="1"/>
            <a:r>
              <a:rPr lang="en-US" sz="3400" dirty="0" smtClean="0"/>
              <a:t>No MIR nor CIVR in 2011</a:t>
            </a:r>
          </a:p>
          <a:p>
            <a:endParaRPr lang="en-US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772400" cy="1020762"/>
          </a:xfrm>
        </p:spPr>
        <p:txBody>
          <a:bodyPr/>
          <a:lstStyle/>
          <a:p>
            <a:r>
              <a:rPr lang="en-US" dirty="0" smtClean="0"/>
              <a:t>SIGMM Conference Venues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4582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ACM Multimedia 2011</a:t>
            </a:r>
          </a:p>
          <a:p>
            <a:pPr lvl="1"/>
            <a:r>
              <a:rPr lang="en-US" sz="3400" dirty="0" smtClean="0"/>
              <a:t>November 28-December 1, 2011</a:t>
            </a:r>
          </a:p>
          <a:p>
            <a:pPr lvl="1"/>
            <a:r>
              <a:rPr lang="en-US" sz="3400" dirty="0" smtClean="0"/>
              <a:t>Scottsdale, Arizona, USA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Bids for ACM Multimedia 2012 and 2013 </a:t>
            </a:r>
          </a:p>
          <a:p>
            <a:pPr lvl="1"/>
            <a:r>
              <a:rPr lang="en-US" sz="3400" dirty="0" smtClean="0"/>
              <a:t>Five bids presented at the end of this business meeting </a:t>
            </a:r>
            <a:endParaRPr lang="en-US" sz="3000" dirty="0" smtClean="0"/>
          </a:p>
          <a:p>
            <a:pPr lvl="1"/>
            <a:r>
              <a:rPr lang="en-US" sz="3000" dirty="0" smtClean="0"/>
              <a:t>Bid Decision Process </a:t>
            </a:r>
          </a:p>
          <a:p>
            <a:pPr lvl="2"/>
            <a:r>
              <a:rPr lang="en-US" sz="2600" b="1" dirty="0" smtClean="0">
                <a:solidFill>
                  <a:srgbClr val="FF0000"/>
                </a:solidFill>
              </a:rPr>
              <a:t>SIGMM Executive Committee will vote</a:t>
            </a:r>
          </a:p>
          <a:p>
            <a:pPr lvl="3"/>
            <a:r>
              <a:rPr lang="en-US" sz="2600" dirty="0" smtClean="0"/>
              <a:t>Klara Nahrstedt, Mohan Kankanhalli, Rainer Lienhart (SIGMM Officers) </a:t>
            </a:r>
          </a:p>
          <a:p>
            <a:pPr lvl="3"/>
            <a:r>
              <a:rPr lang="en-US" sz="2600" dirty="0" err="1" smtClean="0"/>
              <a:t>Ramesh</a:t>
            </a:r>
            <a:r>
              <a:rPr lang="en-US" sz="2600" dirty="0" smtClean="0"/>
              <a:t> Jain (Former SIGMM Chair)</a:t>
            </a:r>
          </a:p>
          <a:p>
            <a:pPr lvl="3"/>
            <a:r>
              <a:rPr lang="en-US" sz="2600" dirty="0" smtClean="0"/>
              <a:t>Ralf Steinmetz, Thomas Plagemann, Carsten </a:t>
            </a:r>
            <a:r>
              <a:rPr lang="en-US" sz="2600" dirty="0" err="1" smtClean="0"/>
              <a:t>Griwotz</a:t>
            </a:r>
            <a:r>
              <a:rPr lang="en-US" sz="2600" dirty="0" smtClean="0"/>
              <a:t>, (</a:t>
            </a:r>
            <a:r>
              <a:rPr lang="en-US" sz="2600" dirty="0" err="1" smtClean="0"/>
              <a:t>EiC</a:t>
            </a:r>
            <a:r>
              <a:rPr lang="en-US" sz="2600" dirty="0" smtClean="0"/>
              <a:t> of Publishing Venues)</a:t>
            </a:r>
          </a:p>
          <a:p>
            <a:pPr lvl="3"/>
            <a:r>
              <a:rPr lang="en-US" sz="2600" dirty="0" smtClean="0"/>
              <a:t>Alberto Del Bimbo/Shi-Fu Chang (current MM’10 chairs), Balakrishnan Prabhakaran/</a:t>
            </a:r>
            <a:r>
              <a:rPr lang="en-US" sz="2600" dirty="0" err="1" smtClean="0"/>
              <a:t>Candan</a:t>
            </a:r>
            <a:r>
              <a:rPr lang="en-US" sz="2600" dirty="0" smtClean="0"/>
              <a:t>/</a:t>
            </a:r>
            <a:r>
              <a:rPr lang="en-US" sz="2600" dirty="0" err="1" smtClean="0"/>
              <a:t>Panchanathan</a:t>
            </a:r>
            <a:r>
              <a:rPr lang="en-US" sz="2600" dirty="0" smtClean="0"/>
              <a:t> (next year MM’11 chairs)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5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de-DE" dirty="0" smtClean="0"/>
              <a:t>Industrial Sponsors Database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err="1" smtClean="0"/>
              <a:t>Starting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smtClean="0"/>
              <a:t>year</a:t>
            </a:r>
            <a:endParaRPr lang="de-DE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 smtClean="0"/>
              <a:t>SIGMM </a:t>
            </a:r>
            <a:r>
              <a:rPr lang="de-DE" dirty="0" err="1" smtClean="0"/>
              <a:t>manages</a:t>
            </a:r>
            <a:r>
              <a:rPr lang="de-DE" dirty="0" smtClean="0"/>
              <a:t> a </a:t>
            </a:r>
            <a:r>
              <a:rPr lang="en-US" dirty="0" smtClean="0"/>
              <a:t>list of industrial sponsors, contacts and their history of contributions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General chairs of SIGMM-sponsored conference/workshop should report this information to SIGMM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Future chairs </a:t>
            </a:r>
            <a:r>
              <a:rPr lang="en-US" dirty="0"/>
              <a:t>of SIGMM-sponsored conference/workshop can </a:t>
            </a:r>
            <a:r>
              <a:rPr lang="en-US" dirty="0" smtClean="0"/>
              <a:t>request this list from SIGMM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Contact: Rainer </a:t>
            </a:r>
            <a:r>
              <a:rPr lang="en-US" dirty="0" err="1" smtClean="0"/>
              <a:t>Lienhart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772400" cy="868362"/>
          </a:xfrm>
        </p:spPr>
        <p:txBody>
          <a:bodyPr/>
          <a:lstStyle/>
          <a:p>
            <a:r>
              <a:rPr lang="en-US" dirty="0" smtClean="0"/>
              <a:t>SIGMM Membership and Finances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143000"/>
            <a:ext cx="8458200" cy="5715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Currently 423 SIGMM Members</a:t>
            </a:r>
          </a:p>
          <a:p>
            <a:r>
              <a:rPr lang="en-US" b="1" dirty="0" smtClean="0"/>
              <a:t>Join SIGMM </a:t>
            </a:r>
            <a:r>
              <a:rPr lang="en-US" dirty="0" smtClean="0"/>
              <a:t>for: </a:t>
            </a:r>
            <a:r>
              <a:rPr lang="en-US" dirty="0" smtClean="0">
                <a:solidFill>
                  <a:srgbClr val="FF0000"/>
                </a:solidFill>
              </a:rPr>
              <a:t>$20 professional </a:t>
            </a:r>
            <a:r>
              <a:rPr lang="en-US" dirty="0" smtClean="0"/>
              <a:t>(per year) and </a:t>
            </a:r>
            <a:r>
              <a:rPr lang="en-US" dirty="0" smtClean="0">
                <a:solidFill>
                  <a:srgbClr val="FF0000"/>
                </a:solidFill>
              </a:rPr>
              <a:t>$15 students </a:t>
            </a:r>
            <a:r>
              <a:rPr lang="en-US" dirty="0" smtClean="0"/>
              <a:t>(per year) </a:t>
            </a:r>
          </a:p>
          <a:p>
            <a:pPr lvl="1"/>
            <a:r>
              <a:rPr lang="en-US" dirty="0" smtClean="0"/>
              <a:t>Receiving SIGMM Records, email-list for SIGMM members only</a:t>
            </a:r>
          </a:p>
          <a:p>
            <a:pPr lvl="1"/>
            <a:r>
              <a:rPr lang="en-US" dirty="0" smtClean="0"/>
              <a:t>Access to some SIGMM web site information for SIGMM members only (</a:t>
            </a:r>
            <a:r>
              <a:rPr lang="en-US" dirty="0" err="1" smtClean="0"/>
              <a:t>edu</a:t>
            </a:r>
            <a:r>
              <a:rPr lang="en-US" dirty="0" smtClean="0"/>
              <a:t> material,  …..) </a:t>
            </a:r>
          </a:p>
          <a:p>
            <a:pPr lvl="1"/>
            <a:r>
              <a:rPr lang="en-US" dirty="0" smtClean="0"/>
              <a:t>Discount for student registrations in some of the future ACM Multimedia conferences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Join SIGMM – really important for the health of the community </a:t>
            </a:r>
          </a:p>
          <a:p>
            <a:r>
              <a:rPr lang="en-US" dirty="0" smtClean="0"/>
              <a:t>What does SIGMM fund: </a:t>
            </a:r>
          </a:p>
          <a:p>
            <a:pPr lvl="1"/>
            <a:r>
              <a:rPr lang="en-US" dirty="0" smtClean="0"/>
              <a:t>Funding of </a:t>
            </a:r>
            <a:r>
              <a:rPr lang="en-US" b="1" dirty="0" smtClean="0"/>
              <a:t>SIGMM awards  (Technical Achievement Award and Outstanding PhD Thesis Award)</a:t>
            </a:r>
          </a:p>
          <a:p>
            <a:pPr lvl="1"/>
            <a:r>
              <a:rPr lang="en-US" dirty="0" smtClean="0"/>
              <a:t>Travel Grants for Students </a:t>
            </a:r>
          </a:p>
          <a:p>
            <a:pPr lvl="1"/>
            <a:r>
              <a:rPr lang="en-US" dirty="0" smtClean="0"/>
              <a:t>Partial expenses for TPC meeting of ACM Multimedia conference</a:t>
            </a:r>
          </a:p>
          <a:p>
            <a:pPr lvl="1"/>
            <a:r>
              <a:rPr lang="en-US" dirty="0" smtClean="0"/>
              <a:t>Funding </a:t>
            </a:r>
            <a:r>
              <a:rPr lang="en-US" b="1" dirty="0" smtClean="0"/>
              <a:t>of  SIGMM professional meetings </a:t>
            </a:r>
            <a:r>
              <a:rPr lang="en-US" dirty="0" smtClean="0"/>
              <a:t>(TOMCCAP editorial board meeting,  1</a:t>
            </a:r>
            <a:r>
              <a:rPr lang="en-US" baseline="30000" dirty="0" smtClean="0"/>
              <a:t>st</a:t>
            </a:r>
            <a:r>
              <a:rPr lang="en-US" dirty="0" smtClean="0"/>
              <a:t> Women Research Meeting Lunch/co-sponsored with </a:t>
            </a:r>
            <a:r>
              <a:rPr lang="en-US" dirty="0" err="1" smtClean="0"/>
              <a:t>Simula</a:t>
            </a:r>
            <a:r>
              <a:rPr lang="en-US" dirty="0" smtClean="0"/>
              <a:t>, Oslo, Norway)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SIGMM History Preservation</a:t>
            </a:r>
            <a:endParaRPr lang="en-CA" dirty="0"/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219200"/>
            <a:ext cx="8039100" cy="4953001"/>
          </a:xfrm>
        </p:spPr>
        <p:txBody>
          <a:bodyPr/>
          <a:lstStyle/>
          <a:p>
            <a:r>
              <a:rPr lang="en-CA" dirty="0" smtClean="0"/>
              <a:t>Goal: </a:t>
            </a:r>
          </a:p>
          <a:p>
            <a:pPr lvl="1"/>
            <a:r>
              <a:rPr lang="en-US" dirty="0" smtClean="0"/>
              <a:t>Preserve the history of all conferences/workshops organized by ACM SIGMM</a:t>
            </a:r>
          </a:p>
          <a:p>
            <a:r>
              <a:rPr lang="en-US" dirty="0" smtClean="0"/>
              <a:t>Mechanism:</a:t>
            </a:r>
          </a:p>
          <a:p>
            <a:pPr lvl="1"/>
            <a:r>
              <a:rPr lang="en-US" dirty="0" smtClean="0"/>
              <a:t>Create archive for information about all past events</a:t>
            </a:r>
          </a:p>
          <a:p>
            <a:pPr lvl="1"/>
            <a:r>
              <a:rPr lang="en-US" dirty="0" smtClean="0"/>
              <a:t>Archive contains: </a:t>
            </a:r>
          </a:p>
          <a:p>
            <a:pPr lvl="2"/>
            <a:r>
              <a:rPr lang="en-US" dirty="0" smtClean="0"/>
              <a:t>Cached copy of event’s web site</a:t>
            </a:r>
          </a:p>
          <a:p>
            <a:pPr lvl="2"/>
            <a:r>
              <a:rPr lang="en-US" dirty="0" smtClean="0"/>
              <a:t>Date/place and general chair(s)</a:t>
            </a:r>
          </a:p>
          <a:p>
            <a:pPr lvl="1"/>
            <a:r>
              <a:rPr lang="en-US" dirty="0" smtClean="0"/>
              <a:t>URL:   </a:t>
            </a:r>
            <a:r>
              <a:rPr lang="en-US" dirty="0" smtClean="0">
                <a:hlinkClick r:id="rId3"/>
              </a:rPr>
              <a:t>http://sigmm.utdallas.edu/Preservation/</a:t>
            </a:r>
            <a:endParaRPr lang="en-CA" dirty="0" smtClean="0"/>
          </a:p>
          <a:p>
            <a:r>
              <a:rPr lang="en-US" dirty="0" smtClean="0"/>
              <a:t>Committee: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Mohamed Hefeeda, Cheng-Hsin Hsu, Ahmed Hamza</a:t>
            </a:r>
            <a:endParaRPr lang="en-US" dirty="0" smtClean="0"/>
          </a:p>
          <a:p>
            <a:pPr>
              <a:buNone/>
            </a:pPr>
            <a:endParaRPr lang="en-CA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400800"/>
            <a:ext cx="1905000" cy="457200"/>
          </a:xfrm>
          <a:noFill/>
        </p:spPr>
        <p:txBody>
          <a:bodyPr/>
          <a:lstStyle/>
          <a:p>
            <a:fld id="{0E10D5E6-B5E3-4277-B939-3B3379B8745B}" type="slidenum">
              <a:rPr lang="en-US" smtClean="0">
                <a:latin typeface="Arial" charset="0"/>
              </a:rPr>
              <a:pPr/>
              <a:t>14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Archived so far …</a:t>
            </a:r>
            <a:endParaRPr lang="en-CA" dirty="0"/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110538" cy="5165725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ACM Multimedia: 1993—2 009 </a:t>
            </a:r>
          </a:p>
          <a:p>
            <a:pPr lvl="1"/>
            <a:r>
              <a:rPr lang="en-US" dirty="0" smtClean="0"/>
              <a:t>Missing info for: 2003, 2000, 1994, 1993</a:t>
            </a:r>
          </a:p>
          <a:p>
            <a:r>
              <a:rPr lang="en-US" sz="2400" dirty="0" err="1" smtClean="0"/>
              <a:t>MMSys</a:t>
            </a:r>
            <a:r>
              <a:rPr lang="en-US" sz="2400" dirty="0" smtClean="0"/>
              <a:t>: 2010 </a:t>
            </a:r>
          </a:p>
          <a:p>
            <a:r>
              <a:rPr lang="en-US" sz="2400" dirty="0" smtClean="0"/>
              <a:t>CIVR: 2002—2 010 </a:t>
            </a:r>
          </a:p>
          <a:p>
            <a:pPr lvl="1"/>
            <a:r>
              <a:rPr lang="en-US" dirty="0" smtClean="0"/>
              <a:t>Missing info for: 2004, 2008</a:t>
            </a:r>
          </a:p>
          <a:p>
            <a:r>
              <a:rPr lang="en-US" sz="2400" dirty="0" smtClean="0"/>
              <a:t>NOSSDAV: 1990—2010 </a:t>
            </a:r>
          </a:p>
          <a:p>
            <a:pPr lvl="1"/>
            <a:r>
              <a:rPr lang="en-US" dirty="0" smtClean="0"/>
              <a:t>Missing info for: 1993, 1992, 1991, 1990</a:t>
            </a:r>
          </a:p>
          <a:p>
            <a:r>
              <a:rPr lang="en-US" sz="2400" dirty="0" smtClean="0"/>
              <a:t>MIR: 1999—2010 </a:t>
            </a:r>
          </a:p>
          <a:p>
            <a:r>
              <a:rPr lang="en-US" sz="2400" dirty="0" smtClean="0"/>
              <a:t>MM &amp; Security:  1998—2009 </a:t>
            </a:r>
          </a:p>
          <a:p>
            <a:pPr lvl="1"/>
            <a:r>
              <a:rPr lang="en-US" dirty="0" smtClean="0"/>
              <a:t>Missing info for: 2007, 2005, 2003, 2002, 2000, 1999</a:t>
            </a:r>
          </a:p>
          <a:p>
            <a:r>
              <a:rPr lang="en-US" sz="2400" dirty="0" smtClean="0"/>
              <a:t>ICMR: 2011</a:t>
            </a:r>
          </a:p>
          <a:p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Please help (email: mhefeeda@cs.sfu.ca) </a:t>
            </a:r>
          </a:p>
          <a:p>
            <a:endParaRPr lang="en-US" sz="2400" dirty="0" smtClean="0"/>
          </a:p>
          <a:p>
            <a:pPr lvl="1"/>
            <a:endParaRPr lang="en-CA" dirty="0" smtClean="0"/>
          </a:p>
          <a:p>
            <a:endParaRPr lang="en-CA" sz="28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400800"/>
            <a:ext cx="1905000" cy="457200"/>
          </a:xfrm>
          <a:noFill/>
        </p:spPr>
        <p:txBody>
          <a:bodyPr/>
          <a:lstStyle/>
          <a:p>
            <a:fld id="{0E10D5E6-B5E3-4277-B939-3B3379B8745B}" type="slidenum">
              <a:rPr lang="en-US" smtClean="0">
                <a:latin typeface="Arial" charset="0"/>
              </a:rPr>
              <a:pPr/>
              <a:t>15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44562"/>
          </a:xfrm>
        </p:spPr>
        <p:txBody>
          <a:bodyPr/>
          <a:lstStyle/>
          <a:p>
            <a:r>
              <a:rPr lang="en-US" dirty="0" smtClean="0"/>
              <a:t>Future 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95400"/>
            <a:ext cx="80010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ACM Multimedia 2012 – 20 Years of ACM Multimedia </a:t>
            </a:r>
          </a:p>
          <a:p>
            <a:pPr lvl="1"/>
            <a:r>
              <a:rPr lang="en-US" dirty="0" smtClean="0"/>
              <a:t>How do we celebrate this event? </a:t>
            </a:r>
          </a:p>
          <a:p>
            <a:pPr lvl="1"/>
            <a:r>
              <a:rPr lang="en-US" dirty="0" smtClean="0"/>
              <a:t>Special Speakers from Most Influential Papers</a:t>
            </a:r>
          </a:p>
          <a:p>
            <a:pPr lvl="1"/>
            <a:r>
              <a:rPr lang="en-US" dirty="0" smtClean="0"/>
              <a:t>Panel related to 20 years of ACM Multimedia </a:t>
            </a:r>
          </a:p>
          <a:p>
            <a:pPr lvl="1"/>
            <a:r>
              <a:rPr lang="en-US" dirty="0" smtClean="0"/>
              <a:t>Special Issue in TOMCCAP</a:t>
            </a:r>
          </a:p>
          <a:p>
            <a:pPr lvl="1"/>
            <a:r>
              <a:rPr lang="en-US" dirty="0" smtClean="0"/>
              <a:t>Best Paper(s) – Most Influential Paper(s) over the last 20 years </a:t>
            </a:r>
          </a:p>
          <a:p>
            <a:pPr lvl="2"/>
            <a:r>
              <a:rPr lang="en-US" dirty="0" smtClean="0"/>
              <a:t>Presentation at ACM Multimedia 2012 or special issue publication in TOMCCAP</a:t>
            </a:r>
          </a:p>
          <a:p>
            <a:pPr lvl="1"/>
            <a:r>
              <a:rPr lang="en-US" b="1" dirty="0" smtClean="0"/>
              <a:t>Provide feedback !!! And ideas !!!!</a:t>
            </a:r>
          </a:p>
          <a:p>
            <a:r>
              <a:rPr lang="en-US" dirty="0" smtClean="0"/>
              <a:t>Increase </a:t>
            </a:r>
            <a:r>
              <a:rPr lang="en-US" b="1" dirty="0" smtClean="0">
                <a:solidFill>
                  <a:srgbClr val="FF0000"/>
                </a:solidFill>
              </a:rPr>
              <a:t>student travel support </a:t>
            </a:r>
            <a:r>
              <a:rPr lang="en-US" dirty="0" smtClean="0"/>
              <a:t>through all SIGMM-sponsored venues (as finances allow)</a:t>
            </a:r>
          </a:p>
          <a:p>
            <a:r>
              <a:rPr lang="en-US" dirty="0" smtClean="0"/>
              <a:t>Increase </a:t>
            </a:r>
            <a:r>
              <a:rPr lang="en-US" b="1" dirty="0" smtClean="0">
                <a:solidFill>
                  <a:srgbClr val="FF0000"/>
                </a:solidFill>
              </a:rPr>
              <a:t>women participation </a:t>
            </a:r>
            <a:r>
              <a:rPr lang="en-US" dirty="0" smtClean="0"/>
              <a:t>in SIGMM</a:t>
            </a:r>
          </a:p>
          <a:p>
            <a:r>
              <a:rPr lang="en-US" dirty="0" smtClean="0"/>
              <a:t>Looking for </a:t>
            </a:r>
            <a:r>
              <a:rPr lang="en-US" b="1" dirty="0" smtClean="0">
                <a:solidFill>
                  <a:srgbClr val="FF0000"/>
                </a:solidFill>
              </a:rPr>
              <a:t>new initiatives </a:t>
            </a:r>
            <a:r>
              <a:rPr lang="en-US" dirty="0" smtClean="0"/>
              <a:t>– new competitions at SIGMM-sponsored venues </a:t>
            </a:r>
          </a:p>
          <a:p>
            <a:pPr lvl="1"/>
            <a:r>
              <a:rPr lang="en-US" dirty="0" smtClean="0"/>
              <a:t>Provide feedback to any new initiatives that you would like to see happening in SIGMM 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Email to </a:t>
            </a:r>
            <a:r>
              <a:rPr lang="en-US" b="1" dirty="0" smtClean="0">
                <a:solidFill>
                  <a:srgbClr val="FF0000"/>
                </a:solidFill>
                <a:hlinkClick r:id="rId2"/>
              </a:rPr>
              <a:t>klara@illinois.edu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/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914400"/>
          </a:xfrm>
        </p:spPr>
        <p:txBody>
          <a:bodyPr/>
          <a:lstStyle/>
          <a:p>
            <a:r>
              <a:rPr lang="en-US" dirty="0" smtClean="0"/>
              <a:t>Next Talks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14400"/>
            <a:ext cx="8305800" cy="5715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 </a:t>
            </a:r>
            <a:r>
              <a:rPr lang="en-US" b="1" dirty="0" smtClean="0">
                <a:solidFill>
                  <a:srgbClr val="FF0000"/>
                </a:solidFill>
              </a:rPr>
              <a:t>Ralf Steinmetz </a:t>
            </a:r>
            <a:r>
              <a:rPr lang="en-US" b="1" dirty="0" smtClean="0"/>
              <a:t>– State of  ACM Transactions on Multimedia Computing, Communications and Applications Journal </a:t>
            </a: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Balakrishnan Prabhakaran </a:t>
            </a:r>
            <a:r>
              <a:rPr lang="en-US" b="1" dirty="0" smtClean="0"/>
              <a:t>– State of SIGMM Web Magazine and Portal </a:t>
            </a:r>
            <a:r>
              <a:rPr lang="en-US" dirty="0" smtClean="0"/>
              <a:t>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Carsten </a:t>
            </a:r>
            <a:r>
              <a:rPr lang="en-US" b="1" dirty="0" err="1" smtClean="0">
                <a:solidFill>
                  <a:srgbClr val="FF0000"/>
                </a:solidFill>
              </a:rPr>
              <a:t>Griwotz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– State of  SIGMM Records Newsletter </a:t>
            </a: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Thomas Plagemann </a:t>
            </a:r>
            <a:r>
              <a:rPr lang="en-US" b="1" dirty="0" smtClean="0"/>
              <a:t>– State of Springer Multimedia Systems Journal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Wei Tsang </a:t>
            </a:r>
            <a:r>
              <a:rPr lang="en-US" b="1" dirty="0" err="1" smtClean="0">
                <a:solidFill>
                  <a:srgbClr val="FF0000"/>
                </a:solidFill>
              </a:rPr>
              <a:t>Ooi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– SIGMM Educational Efforts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Mohan </a:t>
            </a:r>
            <a:r>
              <a:rPr lang="en-US" b="1" dirty="0" err="1" smtClean="0">
                <a:solidFill>
                  <a:srgbClr val="FF0000"/>
                </a:solidFill>
              </a:rPr>
              <a:t>Kankanhalli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– Discussion of Goals for Future conferences </a:t>
            </a: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Bids for ACM Multimedia 2012 </a:t>
            </a:r>
            <a:r>
              <a:rPr lang="en-US" b="1" dirty="0" smtClean="0"/>
              <a:t>in Asia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Bids for ACM Multimedia 2013 </a:t>
            </a:r>
            <a:r>
              <a:rPr lang="en-US" b="1" dirty="0" smtClean="0"/>
              <a:t>in Europe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Current Status and Future Activities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7772400" cy="5181600"/>
          </a:xfrm>
        </p:spPr>
        <p:txBody>
          <a:bodyPr>
            <a:normAutofit fontScale="92500"/>
          </a:bodyPr>
          <a:lstStyle/>
          <a:p>
            <a:r>
              <a:rPr lang="en-US" sz="3200" dirty="0" smtClean="0"/>
              <a:t>Remember Nicolas </a:t>
            </a:r>
            <a:r>
              <a:rPr lang="en-US" sz="3200" dirty="0" err="1" smtClean="0"/>
              <a:t>Georganas</a:t>
            </a:r>
            <a:endParaRPr lang="en-US" sz="3200" dirty="0" smtClean="0"/>
          </a:p>
          <a:p>
            <a:r>
              <a:rPr lang="en-US" sz="3200" dirty="0" smtClean="0"/>
              <a:t>New Editor-in-Chief for TOMCCAP (January 2010)</a:t>
            </a:r>
          </a:p>
          <a:p>
            <a:r>
              <a:rPr lang="en-US" sz="3200" dirty="0" smtClean="0"/>
              <a:t>SIGMM Awards</a:t>
            </a:r>
          </a:p>
          <a:p>
            <a:r>
              <a:rPr lang="en-US" sz="3200" dirty="0" smtClean="0"/>
              <a:t>SIGMM Venues </a:t>
            </a:r>
          </a:p>
          <a:p>
            <a:r>
              <a:rPr lang="en-US" sz="3200" dirty="0" smtClean="0"/>
              <a:t>SIGMM Membership and Budget</a:t>
            </a:r>
            <a:endParaRPr lang="en-US" dirty="0"/>
          </a:p>
          <a:p>
            <a:r>
              <a:rPr lang="en-US" sz="3200" dirty="0" smtClean="0"/>
              <a:t>Future SIGMM Efforts </a:t>
            </a:r>
          </a:p>
          <a:p>
            <a:r>
              <a:rPr lang="en-US" sz="3200" dirty="0" smtClean="0"/>
              <a:t>Next  Set of Status Presentations about Other  SIGMM Activities (New Conference Processes, Education, Preservation, Industry, Web-Portal, Journals, Bids)</a:t>
            </a:r>
          </a:p>
          <a:p>
            <a:endParaRPr lang="en-US" sz="32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Remember Professor Nicolas </a:t>
            </a:r>
            <a:r>
              <a:rPr lang="en-US" dirty="0" err="1" smtClean="0"/>
              <a:t>Georganas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Distinguished Professor at the School of Information Technology and Engineering (SITE)</a:t>
            </a:r>
          </a:p>
          <a:p>
            <a:r>
              <a:rPr lang="en-US" dirty="0" smtClean="0"/>
              <a:t>Founding dean of the University of Ottawa’s Faculty of Engineering</a:t>
            </a:r>
          </a:p>
          <a:p>
            <a:r>
              <a:rPr lang="en-US" dirty="0" smtClean="0"/>
              <a:t>Leading Researcher in Multimedia Systems</a:t>
            </a:r>
          </a:p>
          <a:p>
            <a:r>
              <a:rPr lang="en-US" dirty="0" smtClean="0"/>
              <a:t>Founder and First Editor-in-Chief of ACM Transactions on Multimedia Computing, Communications and Applications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371600"/>
            <a:ext cx="3733800" cy="5030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TOMCCAP – New Editor-in-Chief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43434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Professor Ralf Steinmetz</a:t>
            </a:r>
          </a:p>
          <a:p>
            <a:r>
              <a:rPr lang="en-US" dirty="0" smtClean="0"/>
              <a:t>Leader of KOM Research Laboratory in the Department of Electrical Engineering and Information Technology at Technical University Darmstadt, Germany</a:t>
            </a:r>
          </a:p>
          <a:p>
            <a:r>
              <a:rPr lang="en-US" dirty="0" smtClean="0"/>
              <a:t>Leading Researcher in Multimedia Communication</a:t>
            </a:r>
          </a:p>
          <a:p>
            <a:r>
              <a:rPr lang="en-US" dirty="0" smtClean="0"/>
              <a:t>Author of many multimedia and peer-to-peer textbooks</a:t>
            </a:r>
          </a:p>
          <a:p>
            <a:r>
              <a:rPr lang="en-US" dirty="0" smtClean="0"/>
              <a:t>ACM SIGMM Technical Achievement </a:t>
            </a:r>
            <a:r>
              <a:rPr lang="en-US" dirty="0" err="1" smtClean="0"/>
              <a:t>Awardee</a:t>
            </a:r>
            <a:r>
              <a:rPr lang="en-US" dirty="0" smtClean="0"/>
              <a:t> 2008</a:t>
            </a:r>
          </a:p>
          <a:p>
            <a:r>
              <a:rPr lang="en-US" dirty="0" smtClean="0"/>
              <a:t>ACM Fellow and IEEE Fellow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524000"/>
            <a:ext cx="3810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792162"/>
          </a:xfrm>
        </p:spPr>
        <p:txBody>
          <a:bodyPr>
            <a:noAutofit/>
          </a:bodyPr>
          <a:lstStyle/>
          <a:p>
            <a:r>
              <a:rPr lang="en-US" sz="2800" dirty="0" smtClean="0"/>
              <a:t>SIGMM Awards – Technical Achievement Award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4572000" cy="4572000"/>
          </a:xfrm>
        </p:spPr>
        <p:txBody>
          <a:bodyPr>
            <a:normAutofit/>
          </a:bodyPr>
          <a:lstStyle/>
          <a:p>
            <a:r>
              <a:rPr lang="en-US" b="1" dirty="0" smtClean="0"/>
              <a:t>2010 Winner </a:t>
            </a:r>
            <a:r>
              <a:rPr lang="en-US" b="1" dirty="0" smtClean="0">
                <a:solidFill>
                  <a:srgbClr val="FF0000"/>
                </a:solidFill>
              </a:rPr>
              <a:t>Prof. </a:t>
            </a:r>
            <a:r>
              <a:rPr lang="en-US" b="1" dirty="0" err="1" smtClean="0">
                <a:solidFill>
                  <a:srgbClr val="FF0000"/>
                </a:solidFill>
              </a:rPr>
              <a:t>Ramesh</a:t>
            </a:r>
            <a:r>
              <a:rPr lang="en-US" b="1" dirty="0" smtClean="0">
                <a:solidFill>
                  <a:srgbClr val="FF0000"/>
                </a:solidFill>
              </a:rPr>
              <a:t> Jain</a:t>
            </a:r>
          </a:p>
          <a:p>
            <a:pPr lvl="1"/>
            <a:r>
              <a:rPr lang="en-US" sz="1800" b="1" dirty="0" smtClean="0"/>
              <a:t>University of California, Irvine, USA</a:t>
            </a:r>
          </a:p>
          <a:p>
            <a:pPr lvl="1"/>
            <a:r>
              <a:rPr lang="en-US" sz="1800" b="1" dirty="0" smtClean="0"/>
              <a:t>Talk: October 27,  2010, 9:15</a:t>
            </a:r>
          </a:p>
          <a:p>
            <a:r>
              <a:rPr lang="en-US" sz="2400" b="1" dirty="0" smtClean="0"/>
              <a:t>Pioneering contributions in multimedia information systems, image processing, machine vision and intelligent </a:t>
            </a:r>
            <a:r>
              <a:rPr lang="en-US" b="1" dirty="0" smtClean="0"/>
              <a:t>systems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447800"/>
            <a:ext cx="4267200" cy="4953000"/>
          </a:xfrm>
        </p:spPr>
        <p:txBody>
          <a:bodyPr>
            <a:normAutofit/>
          </a:bodyPr>
          <a:lstStyle/>
          <a:p>
            <a:pPr lvl="1"/>
            <a:r>
              <a:rPr lang="en-US" b="1" dirty="0" smtClean="0"/>
              <a:t>New Award Nominations due</a:t>
            </a:r>
            <a:r>
              <a:rPr lang="en-US" b="1" dirty="0" smtClean="0">
                <a:solidFill>
                  <a:srgbClr val="FF0000"/>
                </a:solidFill>
              </a:rPr>
              <a:t>:  May 1, 2011 </a:t>
            </a:r>
          </a:p>
          <a:p>
            <a:pPr lvl="1"/>
            <a:r>
              <a:rPr lang="en-US" b="1" dirty="0" smtClean="0"/>
              <a:t>Submission Process:</a:t>
            </a:r>
          </a:p>
          <a:p>
            <a:pPr lvl="2"/>
            <a:r>
              <a:rPr lang="en-US" dirty="0" smtClean="0"/>
              <a:t>Follow Information at </a:t>
            </a:r>
            <a:r>
              <a:rPr lang="en-US" dirty="0" smtClean="0">
                <a:hlinkClick r:id="rId3"/>
              </a:rPr>
              <a:t>http://sigmm.utdallas.edu/SIGMM%20Awards/award_taa</a:t>
            </a:r>
            <a:endParaRPr lang="en-US" dirty="0" smtClean="0"/>
          </a:p>
          <a:p>
            <a:pPr lvl="2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4495800"/>
            <a:ext cx="2514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SIGMM Awards – Outstanding PhD Thesis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428244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2010 Winner </a:t>
            </a:r>
            <a:r>
              <a:rPr lang="en-US" b="1" dirty="0" smtClean="0">
                <a:solidFill>
                  <a:srgbClr val="FF0000"/>
                </a:solidFill>
              </a:rPr>
              <a:t>Dr.  </a:t>
            </a:r>
            <a:r>
              <a:rPr lang="en-US" b="1" dirty="0" err="1" smtClean="0">
                <a:solidFill>
                  <a:srgbClr val="FF0000"/>
                </a:solidFill>
              </a:rPr>
              <a:t>Efffrosyni</a:t>
            </a:r>
            <a:r>
              <a:rPr lang="en-US" b="1" dirty="0" smtClean="0">
                <a:solidFill>
                  <a:srgbClr val="FF0000"/>
                </a:solidFill>
              </a:rPr>
              <a:t> Kokiopoulou</a:t>
            </a:r>
          </a:p>
          <a:p>
            <a:pPr lvl="1"/>
            <a:r>
              <a:rPr lang="en-US" sz="2200" dirty="0" smtClean="0"/>
              <a:t>Signal Processing Laboratory, </a:t>
            </a:r>
            <a:r>
              <a:rPr lang="en-US" sz="2200" dirty="0" err="1" smtClean="0"/>
              <a:t>Ecole</a:t>
            </a:r>
            <a:r>
              <a:rPr lang="en-US" sz="2200" dirty="0" smtClean="0"/>
              <a:t> </a:t>
            </a:r>
            <a:r>
              <a:rPr lang="en-US" sz="2200" dirty="0" err="1" smtClean="0"/>
              <a:t>Polytechnique</a:t>
            </a:r>
            <a:r>
              <a:rPr lang="en-US" sz="2200" dirty="0" smtClean="0"/>
              <a:t> </a:t>
            </a:r>
            <a:r>
              <a:rPr lang="en-US" sz="2200" dirty="0" err="1" smtClean="0"/>
              <a:t>Federale</a:t>
            </a:r>
            <a:r>
              <a:rPr lang="en-US" sz="2200" dirty="0" smtClean="0"/>
              <a:t> de Lausanne (EPFL), Lausanne, Switzerland</a:t>
            </a:r>
          </a:p>
          <a:p>
            <a:pPr lvl="1"/>
            <a:r>
              <a:rPr lang="en-US" sz="2200" b="1" dirty="0" smtClean="0">
                <a:solidFill>
                  <a:srgbClr val="FF0000"/>
                </a:solidFill>
              </a:rPr>
              <a:t>Talk: October 28,  10:15</a:t>
            </a:r>
          </a:p>
          <a:p>
            <a:r>
              <a:rPr lang="en-US" b="1" dirty="0" smtClean="0"/>
              <a:t>Thesis: Geometry-aware analysis of High-Dimensional Visual Information Sets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403479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Submission Deadline</a:t>
            </a:r>
            <a:r>
              <a:rPr lang="en-US" b="1" dirty="0" smtClean="0">
                <a:solidFill>
                  <a:srgbClr val="FF0000"/>
                </a:solidFill>
              </a:rPr>
              <a:t>:  March 15, 2011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Awards Committee</a:t>
            </a:r>
            <a:r>
              <a:rPr lang="en-US" dirty="0" smtClean="0"/>
              <a:t>: Svetha Venkatesh(chair), Dick </a:t>
            </a:r>
            <a:r>
              <a:rPr lang="en-US" dirty="0" err="1" smtClean="0"/>
              <a:t>Bulterman</a:t>
            </a:r>
            <a:r>
              <a:rPr lang="en-US" dirty="0" smtClean="0"/>
              <a:t>, Abed El </a:t>
            </a:r>
            <a:r>
              <a:rPr lang="en-US" dirty="0" err="1" smtClean="0"/>
              <a:t>Saddik</a:t>
            </a: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Nomination Condition</a:t>
            </a:r>
            <a:r>
              <a:rPr lang="en-US" dirty="0" smtClean="0"/>
              <a:t>: Must have deposited PhD thesis between January 20010 and December 2010. </a:t>
            </a:r>
          </a:p>
          <a:p>
            <a:r>
              <a:rPr lang="en-US" b="1" dirty="0" smtClean="0"/>
              <a:t>Submission Process: </a:t>
            </a:r>
            <a:r>
              <a:rPr lang="en-US" dirty="0" smtClean="0"/>
              <a:t>Via website </a:t>
            </a:r>
          </a:p>
          <a:p>
            <a:pPr lvl="1"/>
            <a:r>
              <a:rPr lang="en-US" dirty="0" smtClean="0"/>
              <a:t>For more information see </a:t>
            </a:r>
            <a:r>
              <a:rPr lang="en-US" dirty="0" smtClean="0">
                <a:hlinkClick r:id="rId3"/>
              </a:rPr>
              <a:t>http://sigmm.utdallas.edu/SIGMM%20Awards/thesisaward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4343400"/>
            <a:ext cx="1758462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Significant Programs in SIGMM-sponsored Venues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53000"/>
          </a:xfrm>
        </p:spPr>
        <p:txBody>
          <a:bodyPr>
            <a:normAutofit fontScale="92500"/>
          </a:bodyPr>
          <a:lstStyle/>
          <a:p>
            <a:pPr lvl="0"/>
            <a:r>
              <a:rPr lang="en-US" sz="2800" b="1" i="1" dirty="0" smtClean="0"/>
              <a:t>ACM Multimedia 2009: </a:t>
            </a:r>
            <a:endParaRPr lang="en-US" sz="2800" dirty="0" smtClean="0"/>
          </a:p>
          <a:p>
            <a:pPr lvl="1"/>
            <a:r>
              <a:rPr lang="en-US" i="1" dirty="0" smtClean="0"/>
              <a:t>Multimedia Grand Challenge program</a:t>
            </a:r>
            <a:r>
              <a:rPr lang="en-US" dirty="0" smtClean="0"/>
              <a:t> organized for the first time as a part of the conference program.  </a:t>
            </a:r>
          </a:p>
          <a:p>
            <a:pPr lvl="2"/>
            <a:r>
              <a:rPr lang="en-US" dirty="0" smtClean="0"/>
              <a:t>Multimedia Grand Challenge is a set of problems and issues from a number of industry leaders geared to engage the multimedia research community in solving relevant, interesting and challenging questions about the industry’s 2-5 year horizon for multimedia</a:t>
            </a:r>
            <a:r>
              <a:rPr lang="en-US" smtClean="0"/>
              <a:t>. </a:t>
            </a:r>
            <a:endParaRPr lang="en-US" dirty="0" smtClean="0"/>
          </a:p>
          <a:p>
            <a:pPr lvl="0"/>
            <a:r>
              <a:rPr lang="en-US" sz="2800" b="1" i="1" dirty="0" smtClean="0"/>
              <a:t>ACM CIVR 2009: </a:t>
            </a:r>
            <a:endParaRPr lang="en-US" sz="2800" dirty="0" smtClean="0"/>
          </a:p>
          <a:p>
            <a:pPr lvl="1"/>
            <a:r>
              <a:rPr lang="en-US" i="1" dirty="0" err="1" smtClean="0"/>
              <a:t>VideOlympics</a:t>
            </a:r>
            <a:r>
              <a:rPr lang="en-US" dirty="0" smtClean="0"/>
              <a:t> – an informal competition in which several state-of-the art systems are competing simultaneously on a video retrieval task.  </a:t>
            </a:r>
          </a:p>
          <a:p>
            <a:pPr lvl="0"/>
            <a:r>
              <a:rPr lang="en-US" sz="2800" b="1" i="1" dirty="0" smtClean="0"/>
              <a:t>ACM MIR 2010</a:t>
            </a:r>
            <a:r>
              <a:rPr lang="en-US" sz="2800" b="1" dirty="0" smtClean="0"/>
              <a:t>: </a:t>
            </a:r>
            <a:endParaRPr lang="en-US" sz="2800" dirty="0" smtClean="0"/>
          </a:p>
          <a:p>
            <a:pPr lvl="1"/>
            <a:r>
              <a:rPr lang="en-US" i="1" dirty="0" smtClean="0"/>
              <a:t>MIRFLICKR </a:t>
            </a:r>
            <a:r>
              <a:rPr lang="en-US" dirty="0" smtClean="0"/>
              <a:t>Evaluation: The challenge of visual concept detection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Innovative Programs at SIGMM-Sponsored Venues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371600"/>
            <a:ext cx="8077200" cy="53340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sz="2800" b="1" i="1" dirty="0" smtClean="0"/>
              <a:t>ACM Multimedia 2009: </a:t>
            </a:r>
            <a:endParaRPr lang="en-US" sz="2800" dirty="0" smtClean="0"/>
          </a:p>
          <a:p>
            <a:pPr lvl="1"/>
            <a:r>
              <a:rPr lang="en-US" dirty="0" smtClean="0"/>
              <a:t>Open Source Competition</a:t>
            </a:r>
          </a:p>
          <a:p>
            <a:pPr lvl="0"/>
            <a:r>
              <a:rPr lang="en-US" sz="2800" b="1" i="1" dirty="0" smtClean="0"/>
              <a:t>ACM </a:t>
            </a:r>
            <a:r>
              <a:rPr lang="en-US" sz="2800" b="1" i="1" dirty="0" err="1" smtClean="0"/>
              <a:t>MMSys</a:t>
            </a:r>
            <a:r>
              <a:rPr lang="en-US" sz="2800" b="1" i="1" dirty="0" smtClean="0"/>
              <a:t> 2010</a:t>
            </a:r>
            <a:r>
              <a:rPr lang="en-US" sz="2800" dirty="0" smtClean="0"/>
              <a:t>: </a:t>
            </a:r>
          </a:p>
          <a:p>
            <a:pPr lvl="1"/>
            <a:r>
              <a:rPr lang="en-US" dirty="0" smtClean="0"/>
              <a:t>Session of four invited speakers/papers from a diverse set of viewpoints on 3D worlds, games, sensors in games, and video gaming standards. </a:t>
            </a:r>
          </a:p>
          <a:p>
            <a:pPr lvl="0"/>
            <a:r>
              <a:rPr lang="en-US" sz="2800" b="1" i="1" dirty="0" smtClean="0"/>
              <a:t>ACM CIVR 2009: </a:t>
            </a:r>
            <a:endParaRPr lang="en-US" sz="2800" dirty="0" smtClean="0"/>
          </a:p>
          <a:p>
            <a:pPr lvl="1"/>
            <a:r>
              <a:rPr lang="en-US" dirty="0" smtClean="0"/>
              <a:t>Participation of CIVR practitioners such as content owners, creators, archivists, service providers, and policy makers. </a:t>
            </a:r>
          </a:p>
          <a:p>
            <a:pPr lvl="0"/>
            <a:r>
              <a:rPr lang="en-US" sz="2800" b="1" i="1" dirty="0" smtClean="0"/>
              <a:t>ACM CIVR 2010: </a:t>
            </a:r>
            <a:endParaRPr lang="en-US" sz="2800" dirty="0" smtClean="0"/>
          </a:p>
          <a:p>
            <a:pPr lvl="1"/>
            <a:r>
              <a:rPr lang="en-US" dirty="0" smtClean="0"/>
              <a:t>Practitioners’ Day with  two sessions showing Asia perspectives and European perspectives in Image and Video Retrieval.</a:t>
            </a:r>
          </a:p>
          <a:p>
            <a:pPr lvl="0"/>
            <a:r>
              <a:rPr lang="en-US" sz="2800" b="1" i="1" dirty="0" smtClean="0"/>
              <a:t>ACM MIR 2010: </a:t>
            </a:r>
            <a:endParaRPr lang="en-US" sz="2800" dirty="0" smtClean="0"/>
          </a:p>
          <a:p>
            <a:pPr lvl="1"/>
            <a:r>
              <a:rPr lang="en-US" i="1" dirty="0" smtClean="0"/>
              <a:t>Mini-poster and mini-demo Introduction</a:t>
            </a:r>
            <a:r>
              <a:rPr lang="en-US" dirty="0" smtClean="0"/>
              <a:t> allowed each presenter in 1 minute to introduce his/her poster and/or demo and entice audience to come to his/her poster and/or demonstration</a:t>
            </a:r>
          </a:p>
          <a:p>
            <a:pPr lvl="1"/>
            <a:r>
              <a:rPr lang="en-US" i="1" dirty="0" smtClean="0"/>
              <a:t>Industrial leadership session </a:t>
            </a:r>
            <a:r>
              <a:rPr lang="en-US" dirty="0" smtClean="0"/>
              <a:t>included invited speakers from industry to talk about research opportunities, challenges, and emerging multimedia technologies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SIGMM Publication Venues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85344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SIGMM Records</a:t>
            </a:r>
            <a:r>
              <a:rPr lang="en-US" dirty="0" smtClean="0"/>
              <a:t>: Editor-in-Chief:  Carsten </a:t>
            </a:r>
            <a:r>
              <a:rPr lang="en-US" dirty="0" err="1" smtClean="0"/>
              <a:t>Griwotz</a:t>
            </a:r>
            <a:endParaRPr lang="en-US" dirty="0" smtClean="0"/>
          </a:p>
          <a:p>
            <a:pPr lvl="1"/>
            <a:r>
              <a:rPr lang="en-US" dirty="0" smtClean="0"/>
              <a:t>Push-based mode of SIGMM Information Dissemination</a:t>
            </a:r>
          </a:p>
          <a:p>
            <a:pPr lvl="1"/>
            <a:r>
              <a:rPr lang="en-US" dirty="0" smtClean="0"/>
              <a:t>Publications in ACM DL</a:t>
            </a:r>
          </a:p>
          <a:p>
            <a:pPr lvl="1"/>
            <a:r>
              <a:rPr lang="en-US" dirty="0" smtClean="0"/>
              <a:t>Dr. </a:t>
            </a:r>
            <a:r>
              <a:rPr lang="en-US" dirty="0" err="1" smtClean="0"/>
              <a:t>Griwotz</a:t>
            </a:r>
            <a:r>
              <a:rPr lang="en-US" dirty="0" smtClean="0"/>
              <a:t> will talk more about this venue shortly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Major  Activities with SIGMM Web Site</a:t>
            </a:r>
            <a:r>
              <a:rPr lang="en-US" dirty="0" smtClean="0"/>
              <a:t>, Editor-in-Chief: Balakrishnan Prabhakaran  </a:t>
            </a:r>
          </a:p>
          <a:p>
            <a:pPr lvl="1"/>
            <a:r>
              <a:rPr lang="en-US" dirty="0" smtClean="0"/>
              <a:t>Pull-based mode of SIGMM Information Dissemination</a:t>
            </a:r>
          </a:p>
          <a:p>
            <a:pPr lvl="1"/>
            <a:r>
              <a:rPr lang="en-US" dirty="0" smtClean="0"/>
              <a:t>Dr.  Prabhakaran will talk more about this venue shortly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ACM TOMCCAP</a:t>
            </a:r>
            <a:r>
              <a:rPr lang="en-US" dirty="0" smtClean="0"/>
              <a:t>: Editor-in-Chief: Ralf Steinmetz</a:t>
            </a:r>
          </a:p>
          <a:p>
            <a:pPr lvl="1"/>
            <a:r>
              <a:rPr lang="en-US" dirty="0" smtClean="0"/>
              <a:t>Publications in ACM DL</a:t>
            </a:r>
          </a:p>
          <a:p>
            <a:pPr lvl="1"/>
            <a:r>
              <a:rPr lang="en-US" dirty="0" smtClean="0"/>
              <a:t>Dr. Steinmetz will talk more about this venue shortly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Springer Multimedia Systems Journal</a:t>
            </a:r>
            <a:r>
              <a:rPr lang="en-US" dirty="0" smtClean="0"/>
              <a:t>: Editor-in-Chief: Thomas Plagemann</a:t>
            </a:r>
          </a:p>
          <a:p>
            <a:pPr lvl="1"/>
            <a:r>
              <a:rPr lang="en-US" dirty="0" smtClean="0"/>
              <a:t>Strongly connected with SIGMM community </a:t>
            </a:r>
          </a:p>
          <a:p>
            <a:pPr lvl="1"/>
            <a:r>
              <a:rPr lang="en-US" dirty="0" smtClean="0"/>
              <a:t>Dr. Plagemann will talk more about this venue shortly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SIGMM Mailing List</a:t>
            </a:r>
            <a:r>
              <a:rPr lang="en-US" dirty="0" smtClean="0"/>
              <a:t>:  Maintained by Wolfgang Effelsberg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1284</TotalTime>
  <Words>1262</Words>
  <Application>Microsoft Office PowerPoint</Application>
  <PresentationFormat>On-screen Show (4:3)</PresentationFormat>
  <Paragraphs>180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Equity</vt:lpstr>
      <vt:lpstr>SIGMM Business Meeting October 27, 2010</vt:lpstr>
      <vt:lpstr>Current Status and Future Activities </vt:lpstr>
      <vt:lpstr>Remember Professor Nicolas Georganas</vt:lpstr>
      <vt:lpstr>TOMCCAP – New Editor-in-Chief</vt:lpstr>
      <vt:lpstr>SIGMM Awards – Technical Achievement Award </vt:lpstr>
      <vt:lpstr>SIGMM Awards – Outstanding PhD Thesis</vt:lpstr>
      <vt:lpstr>Significant Programs in SIGMM-sponsored Venues</vt:lpstr>
      <vt:lpstr>Innovative Programs at SIGMM-Sponsored Venues</vt:lpstr>
      <vt:lpstr>SIGMM Publication Venues</vt:lpstr>
      <vt:lpstr>SIGMM Conference Venues</vt:lpstr>
      <vt:lpstr>SIGMM Conference Venues</vt:lpstr>
      <vt:lpstr>Industrial Sponsors Database</vt:lpstr>
      <vt:lpstr>SIGMM Membership and Finances</vt:lpstr>
      <vt:lpstr>SIGMM History Preservation</vt:lpstr>
      <vt:lpstr>Archived so far …</vt:lpstr>
      <vt:lpstr>Future  Steps</vt:lpstr>
      <vt:lpstr>Next Talks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SIGMM Business Meeting October 29, 2008</dc:title>
  <dc:creator/>
  <cp:lastModifiedBy>klara</cp:lastModifiedBy>
  <cp:revision>90</cp:revision>
  <dcterms:created xsi:type="dcterms:W3CDTF">2006-08-16T00:00:00Z</dcterms:created>
  <dcterms:modified xsi:type="dcterms:W3CDTF">2010-10-27T09:03:55Z</dcterms:modified>
</cp:coreProperties>
</file>